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91" r:id="rId2"/>
  </p:sldMasterIdLst>
  <p:notesMasterIdLst>
    <p:notesMasterId r:id="rId22"/>
  </p:notesMasterIdLst>
  <p:handoutMasterIdLst>
    <p:handoutMasterId r:id="rId23"/>
  </p:handoutMasterIdLst>
  <p:sldIdLst>
    <p:sldId id="428" r:id="rId3"/>
    <p:sldId id="433" r:id="rId4"/>
    <p:sldId id="432" r:id="rId5"/>
    <p:sldId id="434" r:id="rId6"/>
    <p:sldId id="437" r:id="rId7"/>
    <p:sldId id="439" r:id="rId8"/>
    <p:sldId id="435" r:id="rId9"/>
    <p:sldId id="440" r:id="rId10"/>
    <p:sldId id="441" r:id="rId11"/>
    <p:sldId id="443" r:id="rId12"/>
    <p:sldId id="444" r:id="rId13"/>
    <p:sldId id="445" r:id="rId14"/>
    <p:sldId id="446" r:id="rId15"/>
    <p:sldId id="447" r:id="rId16"/>
    <p:sldId id="448" r:id="rId17"/>
    <p:sldId id="449" r:id="rId18"/>
    <p:sldId id="442" r:id="rId19"/>
    <p:sldId id="453" r:id="rId20"/>
    <p:sldId id="454" r:id="rId2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2F8"/>
    <a:srgbClr val="FFF100"/>
    <a:srgbClr val="00B0F0"/>
    <a:srgbClr val="019FE8"/>
    <a:srgbClr val="008000"/>
    <a:srgbClr val="99FF99"/>
    <a:srgbClr val="66FF66"/>
    <a:srgbClr val="33CC33"/>
    <a:srgbClr val="0070C0"/>
    <a:srgbClr val="D5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60970" autoAdjust="0"/>
  </p:normalViewPr>
  <p:slideViewPr>
    <p:cSldViewPr snapToGrid="0">
      <p:cViewPr varScale="1">
        <p:scale>
          <a:sx n="59" d="100"/>
          <a:sy n="59" d="100"/>
        </p:scale>
        <p:origin x="41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75" d="100"/>
          <a:sy n="75" d="100"/>
        </p:scale>
        <p:origin x="403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53C6AEF-E56A-46E9-9D8C-4747ABE1736A}"/>
              </a:ext>
            </a:extLst>
          </p:cNvPr>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07B897B-F254-4CC6-B3FA-A3A18D5E7FEA}"/>
              </a:ext>
            </a:extLst>
          </p:cNvPr>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923D9027-6DAA-48DA-9D69-7F70320E1A43}" type="slidenum">
              <a:rPr kumimoji="1" lang="ja-JP" altLang="en-US" smtClean="0"/>
              <a:t>‹#›</a:t>
            </a:fld>
            <a:endParaRPr kumimoji="1" lang="ja-JP" altLang="en-US"/>
          </a:p>
        </p:txBody>
      </p:sp>
    </p:spTree>
    <p:extLst>
      <p:ext uri="{BB962C8B-B14F-4D97-AF65-F5344CB8AC3E}">
        <p14:creationId xmlns:p14="http://schemas.microsoft.com/office/powerpoint/2010/main" val="99478376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19" tIns="45710" rIns="91419" bIns="45710" rtlCol="0"/>
          <a:lstStyle>
            <a:lvl1pPr algn="l">
              <a:defRPr sz="1200"/>
            </a:lvl1p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idx="1"/>
          </p:nvPr>
        </p:nvSpPr>
        <p:spPr>
          <a:xfrm>
            <a:off x="3815374" y="1"/>
            <a:ext cx="2918831" cy="495029"/>
          </a:xfrm>
          <a:prstGeom prst="rect">
            <a:avLst/>
          </a:prstGeom>
        </p:spPr>
        <p:txBody>
          <a:bodyPr vert="horz" lIns="91419" tIns="45710" rIns="91419" bIns="45710" rtlCol="0"/>
          <a:lstStyle>
            <a:lvl1pPr algn="r">
              <a:defRPr sz="1200">
                <a:latin typeface="ＭＳ ゴシック" panose="020B0609070205080204" pitchFamily="49" charset="-128"/>
                <a:ea typeface="ＭＳ ゴシック" panose="020B0609070205080204" pitchFamily="49" charset="-128"/>
              </a:defRPr>
            </a:lvl1pPr>
          </a:lstStyle>
          <a:p>
            <a:fld id="{6C4BA45A-9F65-4604-8858-54586D7A0839}" type="datetime4">
              <a:rPr kumimoji="1" lang="ja-JP" altLang="en-US" smtClean="0"/>
              <a:t>2025年4月24日</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9" tIns="45710" rIns="91419" bIns="4571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19" tIns="45710" rIns="91419"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19" tIns="45710" rIns="91419"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19" tIns="45710" rIns="91419" bIns="45710" rtlCol="0" anchor="b"/>
          <a:lstStyle>
            <a:lvl1pPr algn="r">
              <a:defRPr sz="1200"/>
            </a:lvl1pPr>
          </a:lstStyle>
          <a:p>
            <a:fld id="{6594EDB7-4199-4A79-B932-CD41BF2B76E5}" type="slidenum">
              <a:rPr kumimoji="1" lang="ja-JP" altLang="en-US" smtClean="0"/>
              <a:t>‹#›</a:t>
            </a:fld>
            <a:endParaRPr kumimoji="1" lang="ja-JP" altLang="en-US"/>
          </a:p>
        </p:txBody>
      </p:sp>
    </p:spTree>
    <p:extLst>
      <p:ext uri="{BB962C8B-B14F-4D97-AF65-F5344CB8AC3E}">
        <p14:creationId xmlns:p14="http://schemas.microsoft.com/office/powerpoint/2010/main" val="174801471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令和７年度「一人</a:t>
            </a:r>
            <a:r>
              <a:rPr kumimoji="1" lang="en-US" altLang="ja-JP" dirty="0"/>
              <a:t>KY</a:t>
            </a:r>
            <a:r>
              <a:rPr kumimoji="1" lang="ja-JP" altLang="en-US" dirty="0"/>
              <a:t>推進運動 埼玉」の実施についてご説明いたします。</a:t>
            </a:r>
            <a:endParaRPr kumimoji="1" lang="en-US" altLang="ja-JP" dirty="0"/>
          </a:p>
          <a:p>
            <a:endParaRPr kumimoji="1" lang="en-US" altLang="ja-JP" dirty="0"/>
          </a:p>
          <a:p>
            <a:r>
              <a:rPr kumimoji="1" lang="en-US" altLang="ja-JP" dirty="0"/>
              <a:t>//</a:t>
            </a: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64670511-3F92-4106-B8F8-EB45C31132D1}"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a:t>
            </a:fld>
            <a:endParaRPr kumimoji="1" lang="ja-JP" altLang="en-US"/>
          </a:p>
        </p:txBody>
      </p:sp>
    </p:spTree>
    <p:extLst>
      <p:ext uri="{BB962C8B-B14F-4D97-AF65-F5344CB8AC3E}">
        <p14:creationId xmlns:p14="http://schemas.microsoft.com/office/powerpoint/2010/main" val="180167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運動の実施方法について説明いたします。</a:t>
            </a:r>
            <a:endParaRPr kumimoji="1"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始めに、運動への参加にあたり、各事業場において運動実施責任者を選任していただきます。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続いて、賛同書</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様式１</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を作成し運動への参加を表明していただきます。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作成した賛同書を所属分会へ提出してください。</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分会は各事業場より提出された賛同書を取りまとめ、支部へ提出していただきます。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支部は提出された賛同書により、運動への参加を確認します。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なお、賛同事業場においては、賛同書の写しを事業場内に掲示し、運動への参加を周知してください。</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3F0AA1D5-8A39-40D0-9D89-01ED80EAF139}"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10</a:t>
            </a:fld>
            <a:endParaRPr kumimoji="1" lang="ja-JP" altLang="en-US"/>
          </a:p>
        </p:txBody>
      </p:sp>
    </p:spTree>
    <p:extLst>
      <p:ext uri="{BB962C8B-B14F-4D97-AF65-F5344CB8AC3E}">
        <p14:creationId xmlns:p14="http://schemas.microsoft.com/office/powerpoint/2010/main" val="413739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続いて、事業場の運動推進責任者は、事業場並びに各作業所において、運動の周知と概要の説明を行ってください。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あわせて、各作業所において、実施要領の配布や懸垂幕などを掲示し、周知を行っていただきます。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714F0183-4470-43D3-BC46-FDECF6110719}"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11</a:t>
            </a:fld>
            <a:endParaRPr kumimoji="1" lang="ja-JP" altLang="en-US"/>
          </a:p>
        </p:txBody>
      </p:sp>
    </p:spTree>
    <p:extLst>
      <p:ext uri="{BB962C8B-B14F-4D97-AF65-F5344CB8AC3E}">
        <p14:creationId xmlns:p14="http://schemas.microsoft.com/office/powerpoint/2010/main" val="218792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続いて、各作業所において、新規入場時教育等の際、本運動の教育用資料を活用し、一人ＫＹの考え方・特徴・実施方法などについての教育を行っていただきます。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教育用資料は、朝礼広場や休憩所等の見える場所に掲示し、いつでも確認できるよう有効的に活用してください。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9A30F917-687F-4AB4-9643-018BADDD170C}"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12</a:t>
            </a:fld>
            <a:endParaRPr kumimoji="1" lang="ja-JP" altLang="en-US"/>
          </a:p>
        </p:txBody>
      </p:sp>
    </p:spTree>
    <p:extLst>
      <p:ext uri="{BB962C8B-B14F-4D97-AF65-F5344CB8AC3E}">
        <p14:creationId xmlns:p14="http://schemas.microsoft.com/office/powerpoint/2010/main" val="1857985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一人ＫＹについての教育を修了した作業員は、一人</a:t>
            </a:r>
            <a:r>
              <a:rPr kumimoji="1" lang="en-US" altLang="ja-JP" dirty="0">
                <a:latin typeface="BIZ UDゴシック" panose="020B0400000000000000" pitchFamily="49" charset="-128"/>
                <a:ea typeface="BIZ UDゴシック" panose="020B0400000000000000" pitchFamily="49" charset="-128"/>
              </a:rPr>
              <a:t>KY</a:t>
            </a:r>
            <a:r>
              <a:rPr kumimoji="1" lang="ja-JP" altLang="en-US" dirty="0">
                <a:latin typeface="BIZ UDゴシック" panose="020B0400000000000000" pitchFamily="49" charset="-128"/>
                <a:ea typeface="BIZ UDゴシック" panose="020B0400000000000000" pitchFamily="49" charset="-128"/>
              </a:rPr>
              <a:t>推進運動シールをヘルメットに貼っていただきます。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このシールの「私は一人ＫＹを実施します！！」の言葉通り、作業開始前、各作業場所において、一人ＫＹを積極的に実施していただきたいと考えております。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10013D36-5360-49A6-B0E4-5463C2D2F072}"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13</a:t>
            </a:fld>
            <a:endParaRPr kumimoji="1" lang="ja-JP" altLang="en-US"/>
          </a:p>
        </p:txBody>
      </p:sp>
    </p:spTree>
    <p:extLst>
      <p:ext uri="{BB962C8B-B14F-4D97-AF65-F5344CB8AC3E}">
        <p14:creationId xmlns:p14="http://schemas.microsoft.com/office/powerpoint/2010/main" val="109347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各作業所において、</a:t>
            </a:r>
            <a:r>
              <a:rPr lang="ja-JP" altLang="en-US" dirty="0">
                <a:latin typeface="BIZ UDゴシック" panose="020B0400000000000000" pitchFamily="49" charset="-128"/>
                <a:ea typeface="BIZ UDゴシック" panose="020B0400000000000000" pitchFamily="49" charset="-128"/>
              </a:rPr>
              <a:t>四半期毎に</a:t>
            </a:r>
            <a:r>
              <a:rPr kumimoji="1" lang="ja-JP" altLang="en-US" dirty="0">
                <a:latin typeface="BIZ UDゴシック" panose="020B0400000000000000" pitchFamily="49" charset="-128"/>
                <a:ea typeface="BIZ UDゴシック" panose="020B0400000000000000" pitchFamily="49" charset="-128"/>
              </a:rPr>
              <a:t>作業所教育報告書</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様式２</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を作成し、事業場の運動実施責任者へ提出してください。</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p>
          <a:p>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2039078E-117E-421D-B481-F72535791084}"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14</a:t>
            </a:fld>
            <a:endParaRPr kumimoji="1" lang="ja-JP" altLang="en-US"/>
          </a:p>
        </p:txBody>
      </p:sp>
    </p:spTree>
    <p:extLst>
      <p:ext uri="{BB962C8B-B14F-4D97-AF65-F5344CB8AC3E}">
        <p14:creationId xmlns:p14="http://schemas.microsoft.com/office/powerpoint/2010/main" val="386525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運動実施責任者は、各作業所から提出された、作業所教育報告書を取りまとめ、</a:t>
            </a:r>
            <a:r>
              <a:rPr lang="ja-JP" altLang="en-US" dirty="0">
                <a:latin typeface="BIZ UDゴシック" panose="020B0400000000000000" pitchFamily="49" charset="-128"/>
                <a:ea typeface="BIZ UDゴシック" panose="020B0400000000000000" pitchFamily="49" charset="-128"/>
              </a:rPr>
              <a:t>四半期ごとに</a:t>
            </a:r>
            <a:r>
              <a:rPr kumimoji="1" lang="ja-JP" altLang="en-US" dirty="0">
                <a:latin typeface="BIZ UDゴシック" panose="020B0400000000000000" pitchFamily="49" charset="-128"/>
                <a:ea typeface="BIZ UDゴシック" panose="020B0400000000000000" pitchFamily="49" charset="-128"/>
              </a:rPr>
              <a:t>事業場運動報告書</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様式３</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を作成し、分会へ提出してください。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なお、この際、様式２を作業所より集めていると思いますが、分会へ提出いただくのは、あくまで様式３のみで結構です。</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D978F3F7-D126-4AC3-B4C9-45663FD16AAA}"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15</a:t>
            </a:fld>
            <a:endParaRPr kumimoji="1" lang="ja-JP" altLang="en-US"/>
          </a:p>
        </p:txBody>
      </p:sp>
    </p:spTree>
    <p:extLst>
      <p:ext uri="{BB962C8B-B14F-4D97-AF65-F5344CB8AC3E}">
        <p14:creationId xmlns:p14="http://schemas.microsoft.com/office/powerpoint/2010/main" val="197311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分会は、四半期ごとに各事業場より提出された運動実施報告書を取りまとめ、支部へ提出してください。</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支部は、分会から提出された運動実施報告書を集計し、県内の運動実施状況を把握します。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把握した運動実施状況により、支部・分会はさらなる運動の推進を図ってまいります。</a:t>
            </a:r>
            <a:endParaRPr lang="en-US" altLang="ja-JP" dirty="0">
              <a:latin typeface="BIZ UDゴシック" panose="020B0400000000000000" pitchFamily="49" charset="-128"/>
              <a:ea typeface="BIZ UDゴシック" panose="020B0400000000000000" pitchFamily="49" charset="-128"/>
            </a:endParaRPr>
          </a:p>
          <a:p>
            <a:endParaRPr kumimoji="1"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endParaRPr kumimoji="1" lang="en-US" altLang="ja-JP" dirty="0">
              <a:latin typeface="BIZ UDゴシック" panose="020B0400000000000000" pitchFamily="49" charset="-128"/>
              <a:ea typeface="BIZ UDゴシック" panose="020B0400000000000000" pitchFamily="49" charset="-128"/>
            </a:endParaRPr>
          </a:p>
          <a:p>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B930F0B9-1AA3-45FF-9D05-37E25EC033E4}"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16</a:t>
            </a:fld>
            <a:endParaRPr kumimoji="1" lang="ja-JP" altLang="en-US"/>
          </a:p>
        </p:txBody>
      </p:sp>
    </p:spTree>
    <p:extLst>
      <p:ext uri="{BB962C8B-B14F-4D97-AF65-F5344CB8AC3E}">
        <p14:creationId xmlns:p14="http://schemas.microsoft.com/office/powerpoint/2010/main" val="414130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5"/>
            <a:ext cx="5388610" cy="4929235"/>
          </a:xfrm>
        </p:spPr>
        <p:txBody>
          <a:bodyPr/>
          <a:lstStyle/>
          <a:p>
            <a:r>
              <a:rPr kumimoji="1" lang="ja-JP" altLang="en-US" dirty="0"/>
              <a:t>最後に運動の流れをおさらいいたします。</a:t>
            </a:r>
            <a:endParaRPr kumimoji="1" lang="en-US" altLang="ja-JP" dirty="0"/>
          </a:p>
          <a:p>
            <a:endParaRPr kumimoji="1" lang="en-US" altLang="ja-JP" dirty="0"/>
          </a:p>
          <a:p>
            <a:r>
              <a:rPr kumimoji="1" lang="ja-JP" altLang="en-US" dirty="0"/>
              <a:t>１）始めに、運動の実施責任者を選任し、賛同書により運動への参加を表明していただきます。</a:t>
            </a:r>
            <a:endParaRPr kumimoji="1" lang="en-US" altLang="ja-JP" dirty="0"/>
          </a:p>
          <a:p>
            <a:endParaRPr kumimoji="1" lang="en-US" altLang="ja-JP" dirty="0"/>
          </a:p>
          <a:p>
            <a:r>
              <a:rPr kumimoji="1" lang="ja-JP" altLang="en-US" dirty="0"/>
              <a:t>２）続いて、各作業所などにおいて、懸垂幕や実施要領などを活用し、運動の周知を図ります。</a:t>
            </a:r>
            <a:endParaRPr kumimoji="1" lang="en-US" altLang="ja-JP" dirty="0"/>
          </a:p>
          <a:p>
            <a:endParaRPr kumimoji="1" lang="en-US" altLang="ja-JP" dirty="0"/>
          </a:p>
          <a:p>
            <a:r>
              <a:rPr kumimoji="1" lang="ja-JP" altLang="en-US" dirty="0"/>
              <a:t>３）その後、本運動の教育用資料を積極的に活用し、作業員に対して教育を行います。</a:t>
            </a:r>
            <a:endParaRPr kumimoji="1" lang="en-US" altLang="ja-JP" dirty="0"/>
          </a:p>
          <a:p>
            <a:endParaRPr kumimoji="1" lang="en-US" altLang="ja-JP" dirty="0"/>
          </a:p>
          <a:p>
            <a:r>
              <a:rPr kumimoji="1" lang="ja-JP" altLang="en-US" dirty="0"/>
              <a:t>４）教育を修了した作業員には、本運動の「一人ＫＹ推進運動シール」をヘルメットに貼っていただきます。</a:t>
            </a:r>
            <a:endParaRPr kumimoji="1" lang="en-US" altLang="ja-JP" dirty="0"/>
          </a:p>
          <a:p>
            <a:endParaRPr kumimoji="1" lang="en-US" altLang="ja-JP" dirty="0"/>
          </a:p>
          <a:p>
            <a:r>
              <a:rPr kumimoji="1" lang="ja-JP" altLang="en-US" dirty="0"/>
              <a:t>５）続いて、作業所においては、教育修了者の数などを取りまとめ、作業所教育報告書を作成、事業場の運動実施責任者へ提出ください。</a:t>
            </a:r>
            <a:endParaRPr kumimoji="1" lang="en-US" altLang="ja-JP" dirty="0"/>
          </a:p>
          <a:p>
            <a:endParaRPr kumimoji="1" lang="en-US" altLang="ja-JP" dirty="0"/>
          </a:p>
          <a:p>
            <a:r>
              <a:rPr kumimoji="1" lang="ja-JP" altLang="en-US" dirty="0"/>
              <a:t>６）次に、運動実施責任者は、各作業所から提出された、報告書を取りまとめ、事業場運動報告書を作成し、所属の分会事務局へ提出します。</a:t>
            </a:r>
            <a:endParaRPr kumimoji="1" lang="en-US" altLang="ja-JP" dirty="0"/>
          </a:p>
          <a:p>
            <a:endParaRPr kumimoji="1" lang="en-US" altLang="ja-JP" dirty="0"/>
          </a:p>
          <a:p>
            <a:r>
              <a:rPr kumimoji="1" lang="ja-JP" altLang="en-US" dirty="0"/>
              <a:t>７）最後に、分会は会員事業場より集めた事業場運動報告書を取りまとめ支部へ提出します。</a:t>
            </a:r>
            <a:endParaRPr kumimoji="1" lang="en-US" altLang="ja-JP" dirty="0"/>
          </a:p>
          <a:p>
            <a:endParaRPr kumimoji="1" lang="en-US" altLang="ja-JP" dirty="0"/>
          </a:p>
          <a:p>
            <a:r>
              <a:rPr kumimoji="1" lang="ja-JP" altLang="en-US" dirty="0"/>
              <a:t>こちらが一連の運動の流れとなります。</a:t>
            </a:r>
            <a:endParaRPr kumimoji="1" lang="en-US" altLang="ja-JP" dirty="0"/>
          </a:p>
          <a:p>
            <a:endParaRPr kumimoji="1" lang="en-US" altLang="ja-JP" dirty="0"/>
          </a:p>
          <a:p>
            <a:r>
              <a:rPr kumimoji="1" lang="en-US" altLang="ja-JP" dirty="0"/>
              <a:t>//</a:t>
            </a:r>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44344099-FE1D-486C-9136-45AD2351EC7F}"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17</a:t>
            </a:fld>
            <a:endParaRPr kumimoji="1" lang="ja-JP" altLang="en-US"/>
          </a:p>
        </p:txBody>
      </p:sp>
    </p:spTree>
    <p:extLst>
      <p:ext uri="{BB962C8B-B14F-4D97-AF65-F5344CB8AC3E}">
        <p14:creationId xmlns:p14="http://schemas.microsoft.com/office/powerpoint/2010/main" val="3811344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lang="ja-JP" altLang="en-US" sz="1200" dirty="0">
                <a:solidFill>
                  <a:schemeClr val="tx1"/>
                </a:solidFill>
                <a:latin typeface="BIZ UDゴシック" panose="020B0400000000000000" pitchFamily="49" charset="-128"/>
                <a:ea typeface="BIZ UDゴシック" panose="020B0400000000000000" pitchFamily="49" charset="-128"/>
              </a:rPr>
              <a:t>今年度より、実施要領の裏面に運動紹介ページの</a:t>
            </a:r>
            <a:r>
              <a:rPr lang="en-US" altLang="ja-JP" sz="1200" dirty="0">
                <a:solidFill>
                  <a:schemeClr val="tx1"/>
                </a:solidFill>
                <a:latin typeface="BIZ UDゴシック" panose="020B0400000000000000" pitchFamily="49" charset="-128"/>
                <a:ea typeface="BIZ UDゴシック" panose="020B0400000000000000" pitchFamily="49" charset="-128"/>
              </a:rPr>
              <a:t>QR</a:t>
            </a:r>
            <a:r>
              <a:rPr lang="ja-JP" altLang="en-US" sz="1200" dirty="0">
                <a:solidFill>
                  <a:schemeClr val="tx1"/>
                </a:solidFill>
                <a:latin typeface="BIZ UDゴシック" panose="020B0400000000000000" pitchFamily="49" charset="-128"/>
                <a:ea typeface="BIZ UDゴシック" panose="020B0400000000000000" pitchFamily="49" charset="-128"/>
              </a:rPr>
              <a:t>コードを付けております。</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defTabSz="922355">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defTabSz="922355">
              <a:defRPr/>
            </a:pPr>
            <a:r>
              <a:rPr lang="ja-JP" altLang="en-US" sz="1200" dirty="0">
                <a:solidFill>
                  <a:schemeClr val="tx1"/>
                </a:solidFill>
                <a:latin typeface="BIZ UDゴシック" panose="020B0400000000000000" pitchFamily="49" charset="-128"/>
                <a:ea typeface="BIZ UDゴシック" panose="020B0400000000000000" pitchFamily="49" charset="-128"/>
              </a:rPr>
              <a:t>あわせて、教育用資料をスマホやタブレットなどで見れるように、教育用資料にも</a:t>
            </a:r>
            <a:r>
              <a:rPr lang="en-US" altLang="ja-JP" sz="1200" dirty="0">
                <a:solidFill>
                  <a:schemeClr val="tx1"/>
                </a:solidFill>
                <a:latin typeface="BIZ UDゴシック" panose="020B0400000000000000" pitchFamily="49" charset="-128"/>
                <a:ea typeface="BIZ UDゴシック" panose="020B0400000000000000" pitchFamily="49" charset="-128"/>
              </a:rPr>
              <a:t>QR</a:t>
            </a:r>
            <a:r>
              <a:rPr lang="ja-JP" altLang="en-US" sz="1200" dirty="0">
                <a:solidFill>
                  <a:schemeClr val="tx1"/>
                </a:solidFill>
                <a:latin typeface="BIZ UDゴシック" panose="020B0400000000000000" pitchFamily="49" charset="-128"/>
                <a:ea typeface="BIZ UDゴシック" panose="020B0400000000000000" pitchFamily="49" charset="-128"/>
              </a:rPr>
              <a:t>コードを付けておりますので、ご活用ください。</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defTabSz="922355">
              <a:defRPr/>
            </a:pPr>
            <a:endParaRPr lang="en-US" altLang="ja-JP" sz="1200" dirty="0">
              <a:solidFill>
                <a:schemeClr val="tx1"/>
              </a:solidFill>
              <a:latin typeface="BIZ UDゴシック" panose="020B0400000000000000" pitchFamily="49" charset="-128"/>
              <a:ea typeface="BIZ UDゴシック" panose="020B0400000000000000" pitchFamily="49" charset="-128"/>
            </a:endParaRPr>
          </a:p>
          <a:p>
            <a:pPr defTabSz="922355">
              <a:defRPr/>
            </a:pPr>
            <a:r>
              <a:rPr lang="en-US" altLang="ja-JP" sz="1200" dirty="0">
                <a:solidFill>
                  <a:schemeClr val="tx1"/>
                </a:solidFill>
                <a:latin typeface="BIZ UDゴシック" panose="020B0400000000000000" pitchFamily="49" charset="-128"/>
                <a:ea typeface="BIZ UDゴシック" panose="020B0400000000000000" pitchFamily="49" charset="-128"/>
              </a:rPr>
              <a:t>//</a:t>
            </a: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8E4A0DBB-8014-4D34-A84D-B4A28F54B489}"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18</a:t>
            </a:fld>
            <a:endParaRPr kumimoji="1" lang="ja-JP" altLang="en-US"/>
          </a:p>
        </p:txBody>
      </p:sp>
    </p:spTree>
    <p:extLst>
      <p:ext uri="{BB962C8B-B14F-4D97-AF65-F5344CB8AC3E}">
        <p14:creationId xmlns:p14="http://schemas.microsoft.com/office/powerpoint/2010/main" val="209376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A422B-75E5-0F4E-25ED-B829D5B3CF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CB088A-BF0A-F899-879E-A5C029BB32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345BF6-94F5-6DF5-76F1-1BB5ED30E3DE}"/>
              </a:ext>
            </a:extLst>
          </p:cNvPr>
          <p:cNvSpPr>
            <a:spLocks noGrp="1"/>
          </p:cNvSpPr>
          <p:nvPr>
            <p:ph type="body" idx="1"/>
          </p:nvPr>
        </p:nvSpPr>
        <p:spPr/>
        <p:txBody>
          <a:bodyPr/>
          <a:lstStyle/>
          <a:p>
            <a:pPr defTabSz="922355">
              <a:defRPr/>
            </a:pPr>
            <a:r>
              <a:rPr kumimoji="1" lang="ja-JP" altLang="en-US" sz="1200" dirty="0">
                <a:latin typeface="BIZ UDゴシック" panose="020B0400000000000000" pitchFamily="49" charset="-128"/>
                <a:ea typeface="BIZ UDゴシック" panose="020B0400000000000000" pitchFamily="49" charset="-128"/>
              </a:rPr>
              <a:t>以上で「一人ＫＹ推進運動</a:t>
            </a:r>
            <a:r>
              <a:rPr kumimoji="1" lang="en-US" altLang="ja-JP"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埼玉」の説明を終了いたします。</a:t>
            </a:r>
            <a:endParaRPr kumimoji="1" lang="en-US" altLang="ja-JP" sz="1200" dirty="0">
              <a:latin typeface="BIZ UDゴシック" panose="020B0400000000000000" pitchFamily="49" charset="-128"/>
              <a:ea typeface="BIZ UDゴシック" panose="020B0400000000000000" pitchFamily="49" charset="-128"/>
            </a:endParaRPr>
          </a:p>
          <a:p>
            <a:pPr defTabSz="922355">
              <a:defRPr/>
            </a:pP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本運動をより多くの会員事業場に取り組んでいただき、県内建設業の労働災害防止</a:t>
            </a:r>
            <a:r>
              <a:rPr lang="ja-JP" altLang="en-US" dirty="0">
                <a:latin typeface="BIZ UDゴシック" panose="020B0400000000000000" pitchFamily="49" charset="-128"/>
                <a:ea typeface="BIZ UDゴシック" panose="020B0400000000000000" pitchFamily="49" charset="-128"/>
              </a:rPr>
              <a:t>を図れるよう</a:t>
            </a:r>
            <a:r>
              <a:rPr kumimoji="1" lang="ja-JP" altLang="en-US" sz="1200" dirty="0">
                <a:latin typeface="BIZ UDゴシック" panose="020B0400000000000000" pitchFamily="49" charset="-128"/>
                <a:ea typeface="BIZ UDゴシック" panose="020B0400000000000000" pitchFamily="49" charset="-128"/>
              </a:rPr>
              <a:t>、本日お集まりの皆様を中心に、積極的な運動の推進をお願い申し上げます。</a:t>
            </a: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ゴシック" panose="020B0400000000000000" pitchFamily="49" charset="-128"/>
                <a:ea typeface="BIZ UDゴシック" panose="020B0400000000000000" pitchFamily="49" charset="-128"/>
              </a:rPr>
              <a:t>ご清聴ありがとうございました。</a:t>
            </a:r>
            <a:endParaRPr kumimoji="1"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p:txBody>
      </p:sp>
      <p:sp>
        <p:nvSpPr>
          <p:cNvPr id="4" name="ヘッダー プレースホルダー 3">
            <a:extLst>
              <a:ext uri="{FF2B5EF4-FFF2-40B4-BE49-F238E27FC236}">
                <a16:creationId xmlns:a16="http://schemas.microsoft.com/office/drawing/2014/main" id="{B2ECD27B-EC65-37E5-85E2-9996601655DA}"/>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9F2A791C-66AB-116E-84F5-724EBDB2D650}"/>
              </a:ext>
            </a:extLst>
          </p:cNvPr>
          <p:cNvSpPr>
            <a:spLocks noGrp="1"/>
          </p:cNvSpPr>
          <p:nvPr>
            <p:ph type="dt" idx="1"/>
          </p:nvPr>
        </p:nvSpPr>
        <p:spPr/>
        <p:txBody>
          <a:bodyPr/>
          <a:lstStyle/>
          <a:p>
            <a:fld id="{C49AC4D4-A4DC-49B5-A970-6DAE9F2C5C5C}" type="datetime4">
              <a:rPr kumimoji="1" lang="ja-JP" altLang="en-US" smtClean="0"/>
              <a:t>2025年4月24日</a:t>
            </a:fld>
            <a:endParaRPr kumimoji="1" lang="ja-JP" altLang="en-US" dirty="0"/>
          </a:p>
        </p:txBody>
      </p:sp>
      <p:sp>
        <p:nvSpPr>
          <p:cNvPr id="6" name="スライド番号プレースホルダー 5">
            <a:extLst>
              <a:ext uri="{FF2B5EF4-FFF2-40B4-BE49-F238E27FC236}">
                <a16:creationId xmlns:a16="http://schemas.microsoft.com/office/drawing/2014/main" id="{14BDEB26-3407-8746-8357-9E698513979B}"/>
              </a:ext>
            </a:extLst>
          </p:cNvPr>
          <p:cNvSpPr>
            <a:spLocks noGrp="1"/>
          </p:cNvSpPr>
          <p:nvPr>
            <p:ph type="sldNum" sz="quarter" idx="5"/>
          </p:nvPr>
        </p:nvSpPr>
        <p:spPr/>
        <p:txBody>
          <a:bodyPr/>
          <a:lstStyle/>
          <a:p>
            <a:fld id="{6594EDB7-4199-4A79-B932-CD41BF2B76E5}" type="slidenum">
              <a:rPr kumimoji="1" lang="ja-JP" altLang="en-US" smtClean="0"/>
              <a:t>19</a:t>
            </a:fld>
            <a:endParaRPr kumimoji="1" lang="ja-JP" altLang="en-US"/>
          </a:p>
        </p:txBody>
      </p:sp>
    </p:spTree>
    <p:extLst>
      <p:ext uri="{BB962C8B-B14F-4D97-AF65-F5344CB8AC3E}">
        <p14:creationId xmlns:p14="http://schemas.microsoft.com/office/powerpoint/2010/main" val="330107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E1F9B-CADC-AF07-232D-2FE9224AF0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79DC1B-6892-3671-BA74-51C2725D415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0EA4A0-D795-D98C-000A-1C44B2D78815}"/>
              </a:ext>
            </a:extLst>
          </p:cNvPr>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それでは、これより運動について、ご説明をさせていただきます。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a:extLst>
              <a:ext uri="{FF2B5EF4-FFF2-40B4-BE49-F238E27FC236}">
                <a16:creationId xmlns:a16="http://schemas.microsoft.com/office/drawing/2014/main" id="{922C7B91-9516-A8BC-C4E6-1C9E7F7CAEE8}"/>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66C250E6-BE13-4CD6-0BFD-D68192E1B088}"/>
              </a:ext>
            </a:extLst>
          </p:cNvPr>
          <p:cNvSpPr>
            <a:spLocks noGrp="1"/>
          </p:cNvSpPr>
          <p:nvPr>
            <p:ph type="dt" idx="1"/>
          </p:nvPr>
        </p:nvSpPr>
        <p:spPr/>
        <p:txBody>
          <a:bodyPr/>
          <a:lstStyle/>
          <a:p>
            <a:fld id="{D716648A-D2AB-4919-AD53-020D25C2C413}" type="datetime4">
              <a:rPr kumimoji="1" lang="ja-JP" altLang="en-US" smtClean="0"/>
              <a:t>2025年4月24日</a:t>
            </a:fld>
            <a:endParaRPr kumimoji="1" lang="ja-JP" altLang="en-US" dirty="0"/>
          </a:p>
        </p:txBody>
      </p:sp>
      <p:sp>
        <p:nvSpPr>
          <p:cNvPr id="6" name="スライド番号プレースホルダー 5">
            <a:extLst>
              <a:ext uri="{FF2B5EF4-FFF2-40B4-BE49-F238E27FC236}">
                <a16:creationId xmlns:a16="http://schemas.microsoft.com/office/drawing/2014/main" id="{3A6AE668-D9C5-DF07-302B-9F36562B9543}"/>
              </a:ext>
            </a:extLst>
          </p:cNvPr>
          <p:cNvSpPr>
            <a:spLocks noGrp="1"/>
          </p:cNvSpPr>
          <p:nvPr>
            <p:ph type="sldNum" sz="quarter" idx="5"/>
          </p:nvPr>
        </p:nvSpPr>
        <p:spPr/>
        <p:txBody>
          <a:bodyPr/>
          <a:lstStyle/>
          <a:p>
            <a:fld id="{6594EDB7-4199-4A79-B932-CD41BF2B76E5}" type="slidenum">
              <a:rPr kumimoji="1" lang="ja-JP" altLang="en-US" smtClean="0"/>
              <a:t>2</a:t>
            </a:fld>
            <a:endParaRPr kumimoji="1" lang="ja-JP" altLang="en-US"/>
          </a:p>
        </p:txBody>
      </p:sp>
    </p:spTree>
    <p:extLst>
      <p:ext uri="{BB962C8B-B14F-4D97-AF65-F5344CB8AC3E}">
        <p14:creationId xmlns:p14="http://schemas.microsoft.com/office/powerpoint/2010/main" val="338474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本運動の目的は、運動の趣旨にも記載している通り、作業員一人ひとりの安全意識の向上を図り、建設業における労働災害を防止していくことにあります。</a:t>
            </a:r>
            <a:endParaRPr kumimoji="1" lang="en-US" altLang="ja-JP" dirty="0"/>
          </a:p>
          <a:p>
            <a:endParaRPr kumimoji="1" lang="en-US" altLang="ja-JP" dirty="0"/>
          </a:p>
          <a:p>
            <a:r>
              <a:rPr kumimoji="1" lang="en-US" altLang="ja-JP" dirty="0"/>
              <a:t>//</a:t>
            </a: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501E69FA-C461-4AAB-9E3C-92921A3662D3}"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3</a:t>
            </a:fld>
            <a:endParaRPr kumimoji="1" lang="ja-JP" altLang="en-US"/>
          </a:p>
        </p:txBody>
      </p:sp>
    </p:spTree>
    <p:extLst>
      <p:ext uri="{BB962C8B-B14F-4D97-AF65-F5344CB8AC3E}">
        <p14:creationId xmlns:p14="http://schemas.microsoft.com/office/powerpoint/2010/main" val="234346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作業員の皆様には、作業場所において、自分の身を守る為の安全確認である、一人</a:t>
            </a:r>
            <a:r>
              <a:rPr kumimoji="1" lang="en-US" altLang="ja-JP" dirty="0"/>
              <a:t>KY</a:t>
            </a:r>
            <a:r>
              <a:rPr kumimoji="1" lang="ja-JP" altLang="en-US" dirty="0"/>
              <a:t>を積極的に実施していただくことにより</a:t>
            </a:r>
            <a:endParaRPr kumimoji="1" lang="en-US" altLang="ja-JP" dirty="0"/>
          </a:p>
          <a:p>
            <a:endParaRPr kumimoji="1" lang="en-US" altLang="ja-JP" dirty="0"/>
          </a:p>
          <a:p>
            <a:r>
              <a:rPr kumimoji="1" lang="ja-JP" altLang="en-US" dirty="0"/>
              <a:t>労働災害の原因となるリスクの排除・ヒューマンエラーの防止・安全意識の向上を図っていただきたと思います。</a:t>
            </a:r>
            <a:endParaRPr kumimoji="1" lang="en-US" altLang="ja-JP" dirty="0"/>
          </a:p>
          <a:p>
            <a:endParaRPr kumimoji="1" lang="en-US" altLang="ja-JP" dirty="0"/>
          </a:p>
          <a:p>
            <a:r>
              <a:rPr kumimoji="1" lang="en-US" altLang="ja-JP" dirty="0"/>
              <a:t>//</a:t>
            </a:r>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B3755E2A-E45E-48A9-A4AD-FC753B949D62}"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4</a:t>
            </a:fld>
            <a:endParaRPr kumimoji="1" lang="ja-JP" altLang="en-US"/>
          </a:p>
        </p:txBody>
      </p:sp>
    </p:spTree>
    <p:extLst>
      <p:ext uri="{BB962C8B-B14F-4D97-AF65-F5344CB8AC3E}">
        <p14:creationId xmlns:p14="http://schemas.microsoft.com/office/powerpoint/2010/main" val="418329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5"/>
            <a:ext cx="5388610" cy="4623121"/>
          </a:xfrm>
        </p:spPr>
        <p:txBody>
          <a:bodyPr/>
          <a:lstStyle/>
          <a:p>
            <a:r>
              <a:rPr kumimoji="1" lang="ja-JP" altLang="en-US" dirty="0"/>
              <a:t>令和７年度の運動においては、一人ＫＹの実施について、方法をよりイメージしやすいよう、教育用資料に一人ＫＹの実施方法を記載しております。</a:t>
            </a:r>
            <a:endParaRPr kumimoji="1" lang="en-US" altLang="ja-JP" dirty="0"/>
          </a:p>
          <a:p>
            <a:endParaRPr kumimoji="1" lang="en-US" altLang="ja-JP" dirty="0"/>
          </a:p>
          <a:p>
            <a:r>
              <a:rPr kumimoji="1" lang="ja-JP" altLang="en-US" dirty="0"/>
              <a:t>〇作業開始前において、これから実施する作業に対して、危険なところがないか、現地での危険をチェックをします。</a:t>
            </a:r>
            <a:endParaRPr kumimoji="1" lang="en-US" altLang="ja-JP" dirty="0"/>
          </a:p>
          <a:p>
            <a:endParaRPr kumimoji="1" lang="en-US" altLang="ja-JP" dirty="0"/>
          </a:p>
          <a:p>
            <a:r>
              <a:rPr kumimoji="1" lang="ja-JP" altLang="en-US" dirty="0"/>
              <a:t>〇</a:t>
            </a:r>
            <a:r>
              <a:rPr kumimoji="1" lang="en-US" altLang="ja-JP" dirty="0"/>
              <a:t>『</a:t>
            </a:r>
            <a:r>
              <a:rPr kumimoji="1" lang="ja-JP" altLang="en-US" dirty="0"/>
              <a:t>墜落・転落しないか</a:t>
            </a:r>
            <a:r>
              <a:rPr kumimoji="1" lang="en-US" altLang="ja-JP" dirty="0"/>
              <a:t>』『</a:t>
            </a:r>
            <a:r>
              <a:rPr kumimoji="1" lang="ja-JP" altLang="en-US" dirty="0"/>
              <a:t>挟まれないか</a:t>
            </a:r>
            <a:r>
              <a:rPr kumimoji="1" lang="en-US" altLang="ja-JP" dirty="0"/>
              <a:t>』『</a:t>
            </a:r>
            <a:r>
              <a:rPr kumimoji="1" lang="ja-JP" altLang="en-US" dirty="0"/>
              <a:t>ぶつからないか</a:t>
            </a:r>
            <a:r>
              <a:rPr kumimoji="1" lang="en-US" altLang="ja-JP" dirty="0"/>
              <a:t>』『</a:t>
            </a:r>
            <a:r>
              <a:rPr kumimoji="1" lang="ja-JP" altLang="en-US" dirty="0"/>
              <a:t>転倒しないか</a:t>
            </a:r>
            <a:r>
              <a:rPr kumimoji="1" lang="en-US" altLang="ja-JP" dirty="0"/>
              <a:t>』『</a:t>
            </a:r>
            <a:r>
              <a:rPr kumimoji="1" lang="ja-JP" altLang="en-US" dirty="0"/>
              <a:t>巻き込まれないか</a:t>
            </a:r>
            <a:r>
              <a:rPr kumimoji="1" lang="en-US" altLang="ja-JP" dirty="0"/>
              <a:t>』『</a:t>
            </a:r>
            <a:r>
              <a:rPr kumimoji="1" lang="ja-JP" altLang="en-US" dirty="0"/>
              <a:t>その他、危険はないか</a:t>
            </a:r>
            <a:r>
              <a:rPr kumimoji="1" lang="en-US" altLang="ja-JP" dirty="0"/>
              <a:t>』</a:t>
            </a:r>
            <a:r>
              <a:rPr kumimoji="1" lang="ja-JP" altLang="en-US" dirty="0"/>
              <a:t>などの確認を行います。</a:t>
            </a:r>
            <a:endParaRPr kumimoji="1" lang="en-US" altLang="ja-JP" dirty="0"/>
          </a:p>
          <a:p>
            <a:endParaRPr kumimoji="1" lang="en-US" altLang="ja-JP" dirty="0"/>
          </a:p>
          <a:p>
            <a:r>
              <a:rPr kumimoji="1" lang="ja-JP" altLang="en-US" dirty="0"/>
              <a:t>〇その後、実際に行う作業のなかで、予測される危険に対する、自分の行動目標、例えばですが、</a:t>
            </a:r>
            <a:r>
              <a:rPr kumimoji="1" lang="en-US" altLang="ja-JP" dirty="0"/>
              <a:t>『</a:t>
            </a:r>
            <a:r>
              <a:rPr kumimoji="1" lang="ja-JP" altLang="en-US" dirty="0"/>
              <a:t>安全帯を使用する ヨシ！</a:t>
            </a:r>
            <a:r>
              <a:rPr kumimoji="1" lang="en-US" altLang="ja-JP" dirty="0"/>
              <a:t>』</a:t>
            </a:r>
            <a:r>
              <a:rPr kumimoji="1" lang="ja-JP" altLang="en-US" dirty="0"/>
              <a:t>などを指差呼称にて確認し、作業に取りかかってもらいます。</a:t>
            </a:r>
            <a:endParaRPr kumimoji="1" lang="en-US" altLang="ja-JP" dirty="0"/>
          </a:p>
          <a:p>
            <a:endParaRPr kumimoji="1" lang="en-US" altLang="ja-JP" dirty="0"/>
          </a:p>
          <a:p>
            <a:r>
              <a:rPr kumimoji="1" lang="ja-JP" altLang="en-US" dirty="0"/>
              <a:t>このような内容を実際の現場において実施してもらえるよう本運動を通じて教育してください。</a:t>
            </a:r>
            <a:endParaRPr kumimoji="1" lang="en-US" altLang="ja-JP" dirty="0"/>
          </a:p>
          <a:p>
            <a:endParaRPr kumimoji="1" lang="en-US" altLang="ja-JP" dirty="0"/>
          </a:p>
          <a:p>
            <a:r>
              <a:rPr kumimoji="1" lang="en-US" altLang="ja-JP" dirty="0"/>
              <a:t>//</a:t>
            </a:r>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87303B54-15DC-4115-9B9E-44F37D689559}"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5</a:t>
            </a:fld>
            <a:endParaRPr kumimoji="1" lang="ja-JP" altLang="en-US"/>
          </a:p>
        </p:txBody>
      </p:sp>
    </p:spTree>
    <p:extLst>
      <p:ext uri="{BB962C8B-B14F-4D97-AF65-F5344CB8AC3E}">
        <p14:creationId xmlns:p14="http://schemas.microsoft.com/office/powerpoint/2010/main" val="229044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教育は、新規入場時教育や社内教育などの際に実施していただきます。</a:t>
            </a:r>
            <a:endParaRPr kumimoji="1" lang="en-US" altLang="ja-JP" dirty="0"/>
          </a:p>
          <a:p>
            <a:endParaRPr kumimoji="1" lang="en-US" altLang="ja-JP" dirty="0"/>
          </a:p>
          <a:p>
            <a:r>
              <a:rPr kumimoji="1" lang="ja-JP" altLang="en-US" dirty="0"/>
              <a:t>「一人</a:t>
            </a:r>
            <a:r>
              <a:rPr kumimoji="1" lang="en-US" altLang="ja-JP" dirty="0"/>
              <a:t>KY</a:t>
            </a:r>
            <a:r>
              <a:rPr kumimoji="1" lang="ja-JP" altLang="en-US" dirty="0"/>
              <a:t>推進運動 埼玉」を通じ、一人</a:t>
            </a:r>
            <a:r>
              <a:rPr kumimoji="1" lang="en-US" altLang="ja-JP" dirty="0"/>
              <a:t>KY</a:t>
            </a:r>
            <a:r>
              <a:rPr kumimoji="1" lang="ja-JP" altLang="en-US" dirty="0"/>
              <a:t>を作業所内で積極的に実施し、労働災害の原因となるリスクの排除、ヒューマンエラーの防止、安全意識の向上を図ってまいりましょう！</a:t>
            </a:r>
            <a:endParaRPr kumimoji="1" lang="en-US" altLang="ja-JP" dirty="0"/>
          </a:p>
          <a:p>
            <a:endParaRPr kumimoji="1" lang="en-US" altLang="ja-JP" dirty="0"/>
          </a:p>
          <a:p>
            <a:r>
              <a:rPr kumimoji="1" lang="en-US" altLang="ja-JP" dirty="0"/>
              <a:t>//</a:t>
            </a:r>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F4723987-0FCE-4BDD-ACDA-A58FA33003FF}"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6</a:t>
            </a:fld>
            <a:endParaRPr kumimoji="1" lang="ja-JP" altLang="en-US"/>
          </a:p>
        </p:txBody>
      </p:sp>
    </p:spTree>
    <p:extLst>
      <p:ext uri="{BB962C8B-B14F-4D97-AF65-F5344CB8AC3E}">
        <p14:creationId xmlns:p14="http://schemas.microsoft.com/office/powerpoint/2010/main" val="211462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「一人</a:t>
            </a:r>
            <a:r>
              <a:rPr kumimoji="1" lang="en-US" altLang="ja-JP" dirty="0"/>
              <a:t>KY</a:t>
            </a:r>
            <a:r>
              <a:rPr kumimoji="1" lang="ja-JP" altLang="en-US" dirty="0"/>
              <a:t>推進運動 埼玉」を多くの作業員の皆様に、広く周知し、一人</a:t>
            </a:r>
            <a:r>
              <a:rPr kumimoji="1" lang="en-US" altLang="ja-JP" dirty="0"/>
              <a:t>KY</a:t>
            </a:r>
            <a:r>
              <a:rPr kumimoji="1" lang="ja-JP" altLang="en-US" dirty="0"/>
              <a:t>活動の重要性を理解していただき、作業現場において災害ゼロを達成してもらいたいと考えております。</a:t>
            </a:r>
            <a:endParaRPr kumimoji="1" lang="en-US" altLang="ja-JP" dirty="0"/>
          </a:p>
          <a:p>
            <a:endParaRPr kumimoji="1" lang="en-US" altLang="ja-JP" dirty="0"/>
          </a:p>
          <a:p>
            <a:r>
              <a:rPr kumimoji="1" lang="en-US" altLang="ja-JP" dirty="0"/>
              <a:t>//</a:t>
            </a:r>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FF770244-E855-47B0-A858-6A84DE35132B}"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7</a:t>
            </a:fld>
            <a:endParaRPr kumimoji="1" lang="ja-JP" altLang="en-US"/>
          </a:p>
        </p:txBody>
      </p:sp>
    </p:spTree>
    <p:extLst>
      <p:ext uri="{BB962C8B-B14F-4D97-AF65-F5344CB8AC3E}">
        <p14:creationId xmlns:p14="http://schemas.microsoft.com/office/powerpoint/2010/main" val="425125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「一人</a:t>
            </a:r>
            <a:r>
              <a:rPr kumimoji="1" lang="en-US" altLang="ja-JP" dirty="0"/>
              <a:t>KY</a:t>
            </a:r>
            <a:r>
              <a:rPr kumimoji="1" lang="ja-JP" altLang="en-US" dirty="0"/>
              <a:t>　その気づきが自分を守る！」</a:t>
            </a:r>
            <a:endParaRPr kumimoji="1" lang="en-US" altLang="ja-JP" dirty="0"/>
          </a:p>
          <a:p>
            <a:endParaRPr kumimoji="1" lang="en-US" altLang="ja-JP" dirty="0"/>
          </a:p>
          <a:p>
            <a:r>
              <a:rPr kumimoji="1" lang="ja-JP" altLang="en-US" dirty="0"/>
              <a:t>この言葉を念頭に、建災防埼玉県支部においては「一人</a:t>
            </a:r>
            <a:r>
              <a:rPr kumimoji="1" lang="en-US" altLang="ja-JP" dirty="0"/>
              <a:t>KY</a:t>
            </a:r>
            <a:r>
              <a:rPr kumimoji="1" lang="ja-JP" altLang="en-US" dirty="0"/>
              <a:t>推進運動 埼玉」を積極的に推進していくことといたします。</a:t>
            </a:r>
            <a:endParaRPr kumimoji="1" lang="en-US" altLang="ja-JP" dirty="0"/>
          </a:p>
          <a:p>
            <a:endParaRPr kumimoji="1" lang="en-US" altLang="ja-JP" dirty="0"/>
          </a:p>
          <a:p>
            <a:r>
              <a:rPr kumimoji="1" lang="en-US" altLang="ja-JP" dirty="0"/>
              <a:t>//</a:t>
            </a:r>
            <a:endParaRPr kumimoji="1" lang="ja-JP" altLang="en-US" dirty="0"/>
          </a:p>
        </p:txBody>
      </p:sp>
      <p:sp>
        <p:nvSpPr>
          <p:cNvPr id="4" name="ヘッダー プレースホルダー 3"/>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p:cNvSpPr>
            <a:spLocks noGrp="1"/>
          </p:cNvSpPr>
          <p:nvPr>
            <p:ph type="dt" idx="1"/>
          </p:nvPr>
        </p:nvSpPr>
        <p:spPr/>
        <p:txBody>
          <a:bodyPr/>
          <a:lstStyle/>
          <a:p>
            <a:fld id="{E33D251A-5F62-4692-B175-38C7101FD106}" type="datetime4">
              <a:rPr kumimoji="1" lang="ja-JP" altLang="en-US" smtClean="0"/>
              <a:t>2025年4月24日</a:t>
            </a:fld>
            <a:endParaRPr kumimoji="1" lang="ja-JP" altLang="en-US" dirty="0"/>
          </a:p>
        </p:txBody>
      </p:sp>
      <p:sp>
        <p:nvSpPr>
          <p:cNvPr id="6" name="スライド番号プレースホルダー 5"/>
          <p:cNvSpPr>
            <a:spLocks noGrp="1"/>
          </p:cNvSpPr>
          <p:nvPr>
            <p:ph type="sldNum" sz="quarter" idx="5"/>
          </p:nvPr>
        </p:nvSpPr>
        <p:spPr/>
        <p:txBody>
          <a:bodyPr/>
          <a:lstStyle/>
          <a:p>
            <a:fld id="{6594EDB7-4199-4A79-B932-CD41BF2B76E5}" type="slidenum">
              <a:rPr kumimoji="1" lang="ja-JP" altLang="en-US" smtClean="0"/>
              <a:t>8</a:t>
            </a:fld>
            <a:endParaRPr kumimoji="1" lang="ja-JP" altLang="en-US"/>
          </a:p>
        </p:txBody>
      </p:sp>
    </p:spTree>
    <p:extLst>
      <p:ext uri="{BB962C8B-B14F-4D97-AF65-F5344CB8AC3E}">
        <p14:creationId xmlns:p14="http://schemas.microsoft.com/office/powerpoint/2010/main" val="375706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B2006-214E-FE2E-B319-4A05A45287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D48610-D693-045F-7CAE-3FC34D9547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54E4EB-F3EE-CFCE-FBBB-F22AAEAB6920}"/>
              </a:ext>
            </a:extLst>
          </p:cNvPr>
          <p:cNvSpPr>
            <a:spLocks noGrp="1"/>
          </p:cNvSpPr>
          <p:nvPr>
            <p:ph type="body" idx="1"/>
          </p:nvPr>
        </p:nvSpPr>
        <p:spPr/>
        <p:txBody>
          <a:bodyPr/>
          <a:lstStyle/>
          <a:p>
            <a:r>
              <a:rPr kumimoji="1" lang="ja-JP" altLang="en-US" dirty="0">
                <a:latin typeface="BIZ UDゴシック" panose="020B0400000000000000" pitchFamily="49" charset="-128"/>
                <a:ea typeface="BIZ UDゴシック" panose="020B0400000000000000" pitchFamily="49" charset="-128"/>
              </a:rPr>
              <a:t>それでは、本運動の実施方法について説明いたします。</a:t>
            </a:r>
            <a:endParaRPr kumimoji="1"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4" name="ヘッダー プレースホルダー 3">
            <a:extLst>
              <a:ext uri="{FF2B5EF4-FFF2-40B4-BE49-F238E27FC236}">
                <a16:creationId xmlns:a16="http://schemas.microsoft.com/office/drawing/2014/main" id="{9138F6D5-D2DB-AE7D-2BA2-9A56EA2B4F31}"/>
              </a:ext>
            </a:extLst>
          </p:cNvPr>
          <p:cNvSpPr>
            <a:spLocks noGrp="1"/>
          </p:cNvSpPr>
          <p:nvPr>
            <p:ph type="hdr" sz="quarter"/>
          </p:nvPr>
        </p:nvSpPr>
        <p:spPr/>
        <p:txBody>
          <a:bodyPr/>
          <a:lstStyle/>
          <a:p>
            <a:r>
              <a:rPr kumimoji="1" lang="zh-TW" altLang="en-US"/>
              <a:t>建災防支部運動開始式</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日付プレースホルダー 4">
            <a:extLst>
              <a:ext uri="{FF2B5EF4-FFF2-40B4-BE49-F238E27FC236}">
                <a16:creationId xmlns:a16="http://schemas.microsoft.com/office/drawing/2014/main" id="{6E0B141D-4BAB-57BA-AEDF-974B7B99DFE7}"/>
              </a:ext>
            </a:extLst>
          </p:cNvPr>
          <p:cNvSpPr>
            <a:spLocks noGrp="1"/>
          </p:cNvSpPr>
          <p:nvPr>
            <p:ph type="dt" idx="1"/>
          </p:nvPr>
        </p:nvSpPr>
        <p:spPr/>
        <p:txBody>
          <a:bodyPr/>
          <a:lstStyle/>
          <a:p>
            <a:fld id="{9A047921-8D5C-4F1B-A1FD-5A17EF90F47D}" type="datetime4">
              <a:rPr kumimoji="1" lang="ja-JP" altLang="en-US" smtClean="0"/>
              <a:t>2025年4月24日</a:t>
            </a:fld>
            <a:endParaRPr kumimoji="1" lang="ja-JP" altLang="en-US" dirty="0"/>
          </a:p>
        </p:txBody>
      </p:sp>
      <p:sp>
        <p:nvSpPr>
          <p:cNvPr id="6" name="スライド番号プレースホルダー 5">
            <a:extLst>
              <a:ext uri="{FF2B5EF4-FFF2-40B4-BE49-F238E27FC236}">
                <a16:creationId xmlns:a16="http://schemas.microsoft.com/office/drawing/2014/main" id="{28DE08F5-9FDA-5C35-DB9D-A54621F99CB7}"/>
              </a:ext>
            </a:extLst>
          </p:cNvPr>
          <p:cNvSpPr>
            <a:spLocks noGrp="1"/>
          </p:cNvSpPr>
          <p:nvPr>
            <p:ph type="sldNum" sz="quarter" idx="5"/>
          </p:nvPr>
        </p:nvSpPr>
        <p:spPr/>
        <p:txBody>
          <a:bodyPr/>
          <a:lstStyle/>
          <a:p>
            <a:fld id="{6594EDB7-4199-4A79-B932-CD41BF2B76E5}" type="slidenum">
              <a:rPr kumimoji="1" lang="ja-JP" altLang="en-US" smtClean="0"/>
              <a:t>9</a:t>
            </a:fld>
            <a:endParaRPr kumimoji="1" lang="ja-JP" altLang="en-US"/>
          </a:p>
        </p:txBody>
      </p:sp>
    </p:spTree>
    <p:extLst>
      <p:ext uri="{BB962C8B-B14F-4D97-AF65-F5344CB8AC3E}">
        <p14:creationId xmlns:p14="http://schemas.microsoft.com/office/powerpoint/2010/main" val="179425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69306-3CDF-4B9B-940C-3B231823AFF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313510E-E61A-48F2-A3A1-073DB67570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7100BF7-6BF2-4F69-8750-A555350F6F9D}"/>
              </a:ext>
            </a:extLst>
          </p:cNvPr>
          <p:cNvSpPr>
            <a:spLocks noGrp="1"/>
          </p:cNvSpPr>
          <p:nvPr>
            <p:ph type="dt" sz="half" idx="10"/>
          </p:nvPr>
        </p:nvSpPr>
        <p:spPr/>
        <p:txBody>
          <a:bodyPr/>
          <a:lstStyle/>
          <a:p>
            <a:fld id="{79979B9D-17F3-4964-9DB5-9A73F7ECBF3E}" type="datetime1">
              <a:rPr kumimoji="1" lang="ja-JP" altLang="en-US" smtClean="0"/>
              <a:t>2025/4/24</a:t>
            </a:fld>
            <a:endParaRPr kumimoji="1" lang="ja-JP" altLang="en-US"/>
          </a:p>
        </p:txBody>
      </p:sp>
      <p:sp>
        <p:nvSpPr>
          <p:cNvPr id="5" name="フッター プレースホルダー 4">
            <a:extLst>
              <a:ext uri="{FF2B5EF4-FFF2-40B4-BE49-F238E27FC236}">
                <a16:creationId xmlns:a16="http://schemas.microsoft.com/office/drawing/2014/main" id="{427880D4-0EB6-4571-B543-CCBA49A032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CBD1F7-3AB8-463A-BC87-E6FB751DE940}"/>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81192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0D42F-F09A-4D3C-91D6-1424F6833CB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279559-A3BC-45C5-9593-021AECA06B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48D256-A8FA-498A-8B64-BB21656C60A4}"/>
              </a:ext>
            </a:extLst>
          </p:cNvPr>
          <p:cNvSpPr>
            <a:spLocks noGrp="1"/>
          </p:cNvSpPr>
          <p:nvPr>
            <p:ph type="dt" sz="half" idx="10"/>
          </p:nvPr>
        </p:nvSpPr>
        <p:spPr/>
        <p:txBody>
          <a:bodyPr/>
          <a:lstStyle/>
          <a:p>
            <a:fld id="{46B7EC2F-59B2-4586-9062-F45F9C9906A8}" type="datetime1">
              <a:rPr kumimoji="1" lang="ja-JP" altLang="en-US" smtClean="0"/>
              <a:t>2025/4/24</a:t>
            </a:fld>
            <a:endParaRPr kumimoji="1" lang="ja-JP" altLang="en-US"/>
          </a:p>
        </p:txBody>
      </p:sp>
      <p:sp>
        <p:nvSpPr>
          <p:cNvPr id="5" name="フッター プレースホルダー 4">
            <a:extLst>
              <a:ext uri="{FF2B5EF4-FFF2-40B4-BE49-F238E27FC236}">
                <a16:creationId xmlns:a16="http://schemas.microsoft.com/office/drawing/2014/main" id="{73442B3A-A456-4085-91FA-7218774319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F9BDB0-7FEB-498B-8F5F-7B1204A7B80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14116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6513D2B-70CC-437B-BA92-87611D9FBBA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F4F832-4718-43A7-AC1F-E70482D7FE4F}"/>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5CD6C7-917D-45DE-BBE7-957BC3339DDB}"/>
              </a:ext>
            </a:extLst>
          </p:cNvPr>
          <p:cNvSpPr>
            <a:spLocks noGrp="1"/>
          </p:cNvSpPr>
          <p:nvPr>
            <p:ph type="dt" sz="half" idx="10"/>
          </p:nvPr>
        </p:nvSpPr>
        <p:spPr/>
        <p:txBody>
          <a:bodyPr/>
          <a:lstStyle/>
          <a:p>
            <a:fld id="{40661D98-D3DF-48CD-9F14-5A720DD7E490}" type="datetime1">
              <a:rPr kumimoji="1" lang="ja-JP" altLang="en-US" smtClean="0"/>
              <a:t>2025/4/24</a:t>
            </a:fld>
            <a:endParaRPr kumimoji="1" lang="ja-JP" altLang="en-US"/>
          </a:p>
        </p:txBody>
      </p:sp>
      <p:sp>
        <p:nvSpPr>
          <p:cNvPr id="5" name="フッター プレースホルダー 4">
            <a:extLst>
              <a:ext uri="{FF2B5EF4-FFF2-40B4-BE49-F238E27FC236}">
                <a16:creationId xmlns:a16="http://schemas.microsoft.com/office/drawing/2014/main" id="{6C159988-890B-4C33-81A9-BA29C02F56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529397-1660-4D0E-AFAB-1E01B071C731}"/>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02684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A97F0-22A3-4BD2-B310-C5FC4FFC4DA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6A7AE9-661C-4FE1-A3D2-D423B22CD5E5}"/>
              </a:ext>
            </a:extLst>
          </p:cNvPr>
          <p:cNvSpPr>
            <a:spLocks noGrp="1"/>
          </p:cNvSpPr>
          <p:nvPr>
            <p:ph type="dt" sz="half" idx="10"/>
          </p:nvPr>
        </p:nvSpPr>
        <p:spPr/>
        <p:txBody>
          <a:bodyPr/>
          <a:lstStyle/>
          <a:p>
            <a:fld id="{861F6C27-E9FC-4BEF-88C4-A1B3C3F0B3CE}" type="datetime1">
              <a:rPr kumimoji="1" lang="ja-JP" altLang="en-US" smtClean="0"/>
              <a:t>2025/4/24</a:t>
            </a:fld>
            <a:endParaRPr kumimoji="1" lang="ja-JP" altLang="en-US"/>
          </a:p>
        </p:txBody>
      </p:sp>
      <p:sp>
        <p:nvSpPr>
          <p:cNvPr id="4" name="フッター プレースホルダー 3">
            <a:extLst>
              <a:ext uri="{FF2B5EF4-FFF2-40B4-BE49-F238E27FC236}">
                <a16:creationId xmlns:a16="http://schemas.microsoft.com/office/drawing/2014/main" id="{FDB233DE-83CA-4AED-BBF6-76E613167FB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CB6A1D1-9F01-4D44-AF6C-2D2BC2388E7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49630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E1A4E0-9213-4167-85DD-AB3D374772A2}" type="datetime1">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156953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58A812-D297-4E5B-91A4-AECBE1DF9CD7}" type="datetime1">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20370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F60DF78-80E1-43DA-8268-C79A7D1BAEA3}" type="datetime1">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510004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1CDD338-7EF8-4722-8D6B-FA71F6EBFE60}" type="datetime1">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17545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E7BD99A-18F4-4DDD-9A5B-374FEABB6F5A}" type="datetime1">
              <a:rPr kumimoji="1" lang="ja-JP" altLang="en-US" smtClean="0"/>
              <a:t>2025/4/24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76110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BE7CE14-C712-4D28-8512-A6282E492585}" type="datetime1">
              <a:rPr kumimoji="1" lang="ja-JP" altLang="en-US" smtClean="0"/>
              <a:t>2025/4/24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399536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EF23B-16CD-418E-ADB7-2DF9EE5F0D83}" type="datetime1">
              <a:rPr kumimoji="1" lang="ja-JP" altLang="en-US" smtClean="0"/>
              <a:t>2025/4/24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4099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FE4F9-71F4-444B-B782-7C0DFF6EE2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FF4CCD-1988-49C0-A418-041CD2DE4F4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FFA980-3D27-46F3-9E0E-A3EE89D48CA5}"/>
              </a:ext>
            </a:extLst>
          </p:cNvPr>
          <p:cNvSpPr>
            <a:spLocks noGrp="1"/>
          </p:cNvSpPr>
          <p:nvPr>
            <p:ph type="dt" sz="half" idx="10"/>
          </p:nvPr>
        </p:nvSpPr>
        <p:spPr/>
        <p:txBody>
          <a:bodyPr/>
          <a:lstStyle/>
          <a:p>
            <a:fld id="{40E5E432-176B-4B1C-BCD4-F4EDF22CE174}" type="datetime1">
              <a:rPr kumimoji="1" lang="ja-JP" altLang="en-US" smtClean="0"/>
              <a:t>2025/4/24</a:t>
            </a:fld>
            <a:endParaRPr kumimoji="1" lang="ja-JP" altLang="en-US"/>
          </a:p>
        </p:txBody>
      </p:sp>
      <p:sp>
        <p:nvSpPr>
          <p:cNvPr id="5" name="フッター プレースホルダー 4">
            <a:extLst>
              <a:ext uri="{FF2B5EF4-FFF2-40B4-BE49-F238E27FC236}">
                <a16:creationId xmlns:a16="http://schemas.microsoft.com/office/drawing/2014/main" id="{F2A4DAB1-D67E-4D67-888D-43E8A91758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9511F5-DF4E-453C-9C4C-2DAE147B313F}"/>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787463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D3EEEB-4A22-46C2-A254-8F9A80C1844B}" type="datetime1">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229447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65D614-7C38-45B4-91CB-EC3C0B4A94DA}" type="datetime1">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68020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ECC4D8-CB95-4925-81C0-DCEBA64BF161}" type="datetime1">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69888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3584A0-3C3F-46A4-9C74-DF74A8FF37E0}" type="datetime1">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60690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DEBFF-BEB8-44B4-928F-B95D43DD76E4}"/>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0894A7-8695-4449-8206-57982631C28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BFB1CBA-4CF9-4553-8306-19691F3D04DE}"/>
              </a:ext>
            </a:extLst>
          </p:cNvPr>
          <p:cNvSpPr>
            <a:spLocks noGrp="1"/>
          </p:cNvSpPr>
          <p:nvPr>
            <p:ph type="dt" sz="half" idx="10"/>
          </p:nvPr>
        </p:nvSpPr>
        <p:spPr/>
        <p:txBody>
          <a:bodyPr/>
          <a:lstStyle/>
          <a:p>
            <a:fld id="{BAD34870-1CF6-4C55-AC1E-72B05B3DBDA2}" type="datetime1">
              <a:rPr kumimoji="1" lang="ja-JP" altLang="en-US" smtClean="0"/>
              <a:t>2025/4/24</a:t>
            </a:fld>
            <a:endParaRPr kumimoji="1" lang="ja-JP" altLang="en-US"/>
          </a:p>
        </p:txBody>
      </p:sp>
      <p:sp>
        <p:nvSpPr>
          <p:cNvPr id="5" name="フッター プレースホルダー 4">
            <a:extLst>
              <a:ext uri="{FF2B5EF4-FFF2-40B4-BE49-F238E27FC236}">
                <a16:creationId xmlns:a16="http://schemas.microsoft.com/office/drawing/2014/main" id="{B4867506-0E4B-4CC8-840F-CC01A6444E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9259B2-F38C-4B37-A9A2-C0AB52322CAE}"/>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55746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DC7C4-D744-4BFD-84BC-18BF130CE1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190CAC-3000-4662-A673-6437B62C9F1D}"/>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61178C-F673-4E34-81C3-540C6DE26F79}"/>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2FE0E8C-42DD-4839-A313-287E5BA628AC}"/>
              </a:ext>
            </a:extLst>
          </p:cNvPr>
          <p:cNvSpPr>
            <a:spLocks noGrp="1"/>
          </p:cNvSpPr>
          <p:nvPr>
            <p:ph type="dt" sz="half" idx="10"/>
          </p:nvPr>
        </p:nvSpPr>
        <p:spPr/>
        <p:txBody>
          <a:bodyPr/>
          <a:lstStyle/>
          <a:p>
            <a:fld id="{26E2DA83-D8C4-4831-A999-3B58268FE79A}" type="datetime1">
              <a:rPr kumimoji="1" lang="ja-JP" altLang="en-US" smtClean="0"/>
              <a:t>2025/4/24</a:t>
            </a:fld>
            <a:endParaRPr kumimoji="1" lang="ja-JP" altLang="en-US"/>
          </a:p>
        </p:txBody>
      </p:sp>
      <p:sp>
        <p:nvSpPr>
          <p:cNvPr id="6" name="フッター プレースホルダー 5">
            <a:extLst>
              <a:ext uri="{FF2B5EF4-FFF2-40B4-BE49-F238E27FC236}">
                <a16:creationId xmlns:a16="http://schemas.microsoft.com/office/drawing/2014/main" id="{C78EE30C-E335-4353-B252-8DF8586430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F90882-D2A6-4FD4-81C3-9070B445E076}"/>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41928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B7FB7-C8B4-4316-9BEF-217C24D084E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2B7EBF-EA02-4191-8BB6-044A6BE730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311C80-59F5-407A-A09D-1840FBB8BB1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46818B8-6E2B-4988-8112-C9F837DB78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BC1B8F-05CF-4974-A2A3-AB6F70CACC7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0D0D934-22FF-4A78-9CE7-2AEBAE258296}"/>
              </a:ext>
            </a:extLst>
          </p:cNvPr>
          <p:cNvSpPr>
            <a:spLocks noGrp="1"/>
          </p:cNvSpPr>
          <p:nvPr>
            <p:ph type="dt" sz="half" idx="10"/>
          </p:nvPr>
        </p:nvSpPr>
        <p:spPr/>
        <p:txBody>
          <a:bodyPr/>
          <a:lstStyle/>
          <a:p>
            <a:fld id="{0C6EA9A1-1932-4F17-89A3-E9246F77D925}" type="datetime1">
              <a:rPr kumimoji="1" lang="ja-JP" altLang="en-US" smtClean="0"/>
              <a:t>2025/4/24</a:t>
            </a:fld>
            <a:endParaRPr kumimoji="1" lang="ja-JP" altLang="en-US"/>
          </a:p>
        </p:txBody>
      </p:sp>
      <p:sp>
        <p:nvSpPr>
          <p:cNvPr id="8" name="フッター プレースホルダー 7">
            <a:extLst>
              <a:ext uri="{FF2B5EF4-FFF2-40B4-BE49-F238E27FC236}">
                <a16:creationId xmlns:a16="http://schemas.microsoft.com/office/drawing/2014/main" id="{678D7E64-9376-4145-8037-8C1C8D35F33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608D948-FAE3-4240-B0E1-CAB7EA75D0B0}"/>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43343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FC130-5A6C-4D66-8C75-67E4B1E97A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06DF8A-A916-486B-8C4A-43E2463A7A5D}"/>
              </a:ext>
            </a:extLst>
          </p:cNvPr>
          <p:cNvSpPr>
            <a:spLocks noGrp="1"/>
          </p:cNvSpPr>
          <p:nvPr>
            <p:ph type="dt" sz="half" idx="10"/>
          </p:nvPr>
        </p:nvSpPr>
        <p:spPr/>
        <p:txBody>
          <a:bodyPr/>
          <a:lstStyle/>
          <a:p>
            <a:fld id="{814D285D-687D-476A-BAE1-9D5EC1446D49}" type="datetime1">
              <a:rPr kumimoji="1" lang="ja-JP" altLang="en-US" smtClean="0"/>
              <a:t>2025/4/24</a:t>
            </a:fld>
            <a:endParaRPr kumimoji="1" lang="ja-JP" altLang="en-US"/>
          </a:p>
        </p:txBody>
      </p:sp>
      <p:sp>
        <p:nvSpPr>
          <p:cNvPr id="4" name="フッター プレースホルダー 3">
            <a:extLst>
              <a:ext uri="{FF2B5EF4-FFF2-40B4-BE49-F238E27FC236}">
                <a16:creationId xmlns:a16="http://schemas.microsoft.com/office/drawing/2014/main" id="{00CD26A7-1846-45F5-8AD8-80F513669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70551F9-E202-4E27-8A34-04F5D7B53E93}"/>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326401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ED3836-5004-43B1-84D5-CB8139F92D49}"/>
              </a:ext>
            </a:extLst>
          </p:cNvPr>
          <p:cNvSpPr>
            <a:spLocks noGrp="1"/>
          </p:cNvSpPr>
          <p:nvPr>
            <p:ph type="dt" sz="half" idx="10"/>
          </p:nvPr>
        </p:nvSpPr>
        <p:spPr/>
        <p:txBody>
          <a:bodyPr/>
          <a:lstStyle/>
          <a:p>
            <a:fld id="{D1C586DF-695B-4B20-9FFF-9DD07F01EB01}" type="datetime1">
              <a:rPr kumimoji="1" lang="ja-JP" altLang="en-US" smtClean="0"/>
              <a:t>2025/4/24</a:t>
            </a:fld>
            <a:endParaRPr kumimoji="1" lang="ja-JP" altLang="en-US"/>
          </a:p>
        </p:txBody>
      </p:sp>
      <p:sp>
        <p:nvSpPr>
          <p:cNvPr id="3" name="フッター プレースホルダー 2">
            <a:extLst>
              <a:ext uri="{FF2B5EF4-FFF2-40B4-BE49-F238E27FC236}">
                <a16:creationId xmlns:a16="http://schemas.microsoft.com/office/drawing/2014/main" id="{A70DE29C-9734-4166-A538-30114060540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270CDA9-CBE5-4F7A-8C72-D6AF67BB6376}"/>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95011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8B054B-7A79-4876-AFAD-9D9A01E4721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714B7F-C20F-46C5-80BD-53DA5C5401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69F431D-10CC-4801-83D6-1B76EA2004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08A3F3-D845-41CF-8D42-5FBFEE2F70E6}"/>
              </a:ext>
            </a:extLst>
          </p:cNvPr>
          <p:cNvSpPr>
            <a:spLocks noGrp="1"/>
          </p:cNvSpPr>
          <p:nvPr>
            <p:ph type="dt" sz="half" idx="10"/>
          </p:nvPr>
        </p:nvSpPr>
        <p:spPr/>
        <p:txBody>
          <a:bodyPr/>
          <a:lstStyle/>
          <a:p>
            <a:fld id="{19D9D5F3-E81C-4763-84EF-71B50F52CBAB}" type="datetime1">
              <a:rPr kumimoji="1" lang="ja-JP" altLang="en-US" smtClean="0"/>
              <a:t>2025/4/24</a:t>
            </a:fld>
            <a:endParaRPr kumimoji="1" lang="ja-JP" altLang="en-US"/>
          </a:p>
        </p:txBody>
      </p:sp>
      <p:sp>
        <p:nvSpPr>
          <p:cNvPr id="6" name="フッター プレースホルダー 5">
            <a:extLst>
              <a:ext uri="{FF2B5EF4-FFF2-40B4-BE49-F238E27FC236}">
                <a16:creationId xmlns:a16="http://schemas.microsoft.com/office/drawing/2014/main" id="{85ED0DE0-4AF5-4926-BD26-0C6C896019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014567-E18A-4CF7-94FB-F1FD21CE722A}"/>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42401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37EAA-6717-4075-A333-5E690A490A5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591A85-7ADA-4EBA-8CC3-7C2D7C5243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E3D72C-990C-442E-BABE-9227780DED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11B553-7BBA-491E-AFBE-5CB28FC2C22C}"/>
              </a:ext>
            </a:extLst>
          </p:cNvPr>
          <p:cNvSpPr>
            <a:spLocks noGrp="1"/>
          </p:cNvSpPr>
          <p:nvPr>
            <p:ph type="dt" sz="half" idx="10"/>
          </p:nvPr>
        </p:nvSpPr>
        <p:spPr/>
        <p:txBody>
          <a:bodyPr/>
          <a:lstStyle/>
          <a:p>
            <a:fld id="{59AAA244-D81A-46FF-8BC6-2B446B84190F}" type="datetime1">
              <a:rPr kumimoji="1" lang="ja-JP" altLang="en-US" smtClean="0"/>
              <a:t>2025/4/24</a:t>
            </a:fld>
            <a:endParaRPr kumimoji="1" lang="ja-JP" altLang="en-US"/>
          </a:p>
        </p:txBody>
      </p:sp>
      <p:sp>
        <p:nvSpPr>
          <p:cNvPr id="6" name="フッター プレースホルダー 5">
            <a:extLst>
              <a:ext uri="{FF2B5EF4-FFF2-40B4-BE49-F238E27FC236}">
                <a16:creationId xmlns:a16="http://schemas.microsoft.com/office/drawing/2014/main" id="{CEAF90BF-E7CD-4FB6-810E-D1CA16C845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977B86-FE9D-4EC0-8EF0-97513966512B}"/>
              </a:ext>
            </a:extLst>
          </p:cNvPr>
          <p:cNvSpPr>
            <a:spLocks noGrp="1"/>
          </p:cNvSpPr>
          <p:nvPr>
            <p:ph type="sldNum" sz="quarter" idx="12"/>
          </p:nvPr>
        </p:nvSpPr>
        <p:spPr/>
        <p:txBody>
          <a:body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00412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CD3847-9862-47F4-883E-86B826227A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B7D922-D493-4346-9F7B-C9F235AC70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BACCAB-19CD-406F-AB0D-80B0563AF4A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38146-2B43-4C7D-85DB-3257F25A687B}" type="datetime1">
              <a:rPr kumimoji="1" lang="ja-JP" altLang="en-US" smtClean="0"/>
              <a:t>2025/4/24</a:t>
            </a:fld>
            <a:endParaRPr kumimoji="1" lang="ja-JP" altLang="en-US"/>
          </a:p>
        </p:txBody>
      </p:sp>
      <p:sp>
        <p:nvSpPr>
          <p:cNvPr id="5" name="フッター プレースホルダー 4">
            <a:extLst>
              <a:ext uri="{FF2B5EF4-FFF2-40B4-BE49-F238E27FC236}">
                <a16:creationId xmlns:a16="http://schemas.microsoft.com/office/drawing/2014/main" id="{F03187E9-7436-4B22-9D44-D112085994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391A526-2866-4306-BCA9-3B93526CB53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2637174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54C6-61E8-4473-8F0B-20072BC60D88}" type="datetime1">
              <a:rPr kumimoji="1" lang="ja-JP" altLang="en-US" smtClean="0"/>
              <a:t>2025/4/24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8F369-06AE-40A0-B6A0-4CBA8A71DB5D}" type="slidenum">
              <a:rPr kumimoji="1" lang="ja-JP" altLang="en-US" smtClean="0"/>
              <a:t>‹#›</a:t>
            </a:fld>
            <a:endParaRPr kumimoji="1" lang="ja-JP" altLang="en-US"/>
          </a:p>
        </p:txBody>
      </p:sp>
    </p:spTree>
    <p:extLst>
      <p:ext uri="{BB962C8B-B14F-4D97-AF65-F5344CB8AC3E}">
        <p14:creationId xmlns:p14="http://schemas.microsoft.com/office/powerpoint/2010/main" val="126720423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530EACAE-8DC1-B816-C5B7-C3568B7365D3}"/>
              </a:ext>
            </a:extLst>
          </p:cNvPr>
          <p:cNvSpPr>
            <a:spLocks noGrp="1"/>
          </p:cNvSpPr>
          <p:nvPr>
            <p:ph type="sldNum" sz="quarter" idx="12"/>
          </p:nvPr>
        </p:nvSpPr>
        <p:spPr>
          <a:xfrm>
            <a:off x="6619875" y="6148654"/>
            <a:ext cx="2057400" cy="365125"/>
          </a:xfrm>
        </p:spPr>
        <p:txBody>
          <a:bodyPr/>
          <a:lstStyle/>
          <a:p>
            <a:fld id="{E07457C6-C696-4553-9E75-847C685E91CC}" type="slidenum">
              <a:rPr kumimoji="1" lang="ja-JP" altLang="en-US" smtClean="0"/>
              <a:t>1</a:t>
            </a:fld>
            <a:endParaRPr kumimoji="1" lang="ja-JP" altLang="en-US"/>
          </a:p>
        </p:txBody>
      </p:sp>
      <p:sp>
        <p:nvSpPr>
          <p:cNvPr id="6" name="正方形/長方形 5">
            <a:extLst>
              <a:ext uri="{FF2B5EF4-FFF2-40B4-BE49-F238E27FC236}">
                <a16:creationId xmlns:a16="http://schemas.microsoft.com/office/drawing/2014/main" id="{1A51D6EA-F621-E22A-5B22-628B1FE15AD6}"/>
              </a:ext>
            </a:extLst>
          </p:cNvPr>
          <p:cNvSpPr/>
          <p:nvPr/>
        </p:nvSpPr>
        <p:spPr>
          <a:xfrm>
            <a:off x="16950" y="5660924"/>
            <a:ext cx="9108000" cy="935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1C6960C7-1D1B-E6CD-55C4-5ABAF62DD2F8}"/>
              </a:ext>
            </a:extLst>
          </p:cNvPr>
          <p:cNvSpPr/>
          <p:nvPr/>
        </p:nvSpPr>
        <p:spPr>
          <a:xfrm>
            <a:off x="2550735" y="5686811"/>
            <a:ext cx="6554222" cy="86506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D8FD9105-CC1B-C5F4-E899-278159E72063}"/>
              </a:ext>
            </a:extLst>
          </p:cNvPr>
          <p:cNvSpPr txBox="1"/>
          <p:nvPr/>
        </p:nvSpPr>
        <p:spPr>
          <a:xfrm>
            <a:off x="307677" y="5736439"/>
            <a:ext cx="1495857" cy="400110"/>
          </a:xfrm>
          <a:prstGeom prst="rect">
            <a:avLst/>
          </a:prstGeom>
          <a:noFill/>
        </p:spPr>
        <p:txBody>
          <a:bodyPr wrap="square" rtlCol="0">
            <a:spAutoFit/>
          </a:bodyPr>
          <a:lstStyle/>
          <a:p>
            <a:pPr algn="dist"/>
            <a:r>
              <a:rPr kumimoji="1" lang="en-US" altLang="ja-JP" sz="2000" b="1" spc="-150" dirty="0">
                <a:solidFill>
                  <a:srgbClr val="0070C0"/>
                </a:solidFill>
                <a:latin typeface="BIZ UDPゴシック" panose="020B0400000000000000" pitchFamily="50" charset="-128"/>
                <a:ea typeface="BIZ UDPゴシック" panose="020B0400000000000000" pitchFamily="50" charset="-128"/>
              </a:rPr>
              <a:t>【 </a:t>
            </a:r>
            <a:r>
              <a:rPr kumimoji="1" lang="ja-JP" altLang="en-US" sz="2000" b="1" spc="-150" dirty="0">
                <a:solidFill>
                  <a:srgbClr val="0070C0"/>
                </a:solidFill>
                <a:latin typeface="BIZ UDPゴシック" panose="020B0400000000000000" pitchFamily="50" charset="-128"/>
                <a:ea typeface="BIZ UDPゴシック" panose="020B0400000000000000" pitchFamily="50" charset="-128"/>
              </a:rPr>
              <a:t>主 唱 者 </a:t>
            </a:r>
            <a:r>
              <a:rPr kumimoji="1" lang="en-US" altLang="ja-JP" sz="2000" b="1" spc="-150" dirty="0">
                <a:solidFill>
                  <a:srgbClr val="0070C0"/>
                </a:solidFill>
                <a:latin typeface="BIZ UDPゴシック" panose="020B0400000000000000" pitchFamily="50" charset="-128"/>
                <a:ea typeface="BIZ UDPゴシック" panose="020B0400000000000000" pitchFamily="50" charset="-128"/>
              </a:rPr>
              <a:t>】</a:t>
            </a:r>
          </a:p>
        </p:txBody>
      </p:sp>
      <p:sp>
        <p:nvSpPr>
          <p:cNvPr id="9" name="テキスト ボックス 8">
            <a:extLst>
              <a:ext uri="{FF2B5EF4-FFF2-40B4-BE49-F238E27FC236}">
                <a16:creationId xmlns:a16="http://schemas.microsoft.com/office/drawing/2014/main" id="{5280C519-710E-3033-795B-E0E924E7D168}"/>
              </a:ext>
            </a:extLst>
          </p:cNvPr>
          <p:cNvSpPr txBox="1"/>
          <p:nvPr/>
        </p:nvSpPr>
        <p:spPr>
          <a:xfrm>
            <a:off x="307677" y="6118245"/>
            <a:ext cx="1495857" cy="400110"/>
          </a:xfrm>
          <a:prstGeom prst="rect">
            <a:avLst/>
          </a:prstGeom>
          <a:noFill/>
        </p:spPr>
        <p:txBody>
          <a:bodyPr wrap="square" rtlCol="0">
            <a:spAutoFit/>
          </a:bodyPr>
          <a:lstStyle/>
          <a:p>
            <a:pPr algn="dist"/>
            <a:r>
              <a:rPr kumimoji="1" lang="en-US" altLang="ja-JP" sz="2000" b="1" spc="-150" dirty="0">
                <a:solidFill>
                  <a:srgbClr val="0070C0"/>
                </a:solidFill>
                <a:latin typeface="BIZ UDPゴシック" panose="020B0400000000000000" pitchFamily="50" charset="-128"/>
                <a:ea typeface="BIZ UDPゴシック" panose="020B0400000000000000" pitchFamily="50" charset="-128"/>
              </a:rPr>
              <a:t>【 </a:t>
            </a:r>
            <a:r>
              <a:rPr kumimoji="1" lang="ja-JP" altLang="en-US" sz="2000" b="1" spc="-150" dirty="0">
                <a:solidFill>
                  <a:srgbClr val="0070C0"/>
                </a:solidFill>
                <a:latin typeface="BIZ UDPゴシック" panose="020B0400000000000000" pitchFamily="50" charset="-128"/>
                <a:ea typeface="BIZ UDPゴシック" panose="020B0400000000000000" pitchFamily="50" charset="-128"/>
              </a:rPr>
              <a:t>協　  賛 </a:t>
            </a:r>
            <a:r>
              <a:rPr kumimoji="1" lang="en-US" altLang="ja-JP" sz="2000" b="1" spc="-150" dirty="0">
                <a:solidFill>
                  <a:srgbClr val="0070C0"/>
                </a:solidFill>
                <a:latin typeface="BIZ UDPゴシック" panose="020B0400000000000000" pitchFamily="50" charset="-128"/>
                <a:ea typeface="BIZ UDPゴシック" panose="020B0400000000000000" pitchFamily="50" charset="-128"/>
              </a:rPr>
              <a:t>】</a:t>
            </a:r>
            <a:endParaRPr kumimoji="1" lang="ja-JP" altLang="en-US" sz="2000" b="1" spc="-150" dirty="0">
              <a:solidFill>
                <a:srgbClr val="0070C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110CF83-B4A1-6B55-3133-C5829AA64FB0}"/>
              </a:ext>
            </a:extLst>
          </p:cNvPr>
          <p:cNvSpPr txBox="1"/>
          <p:nvPr/>
        </p:nvSpPr>
        <p:spPr>
          <a:xfrm>
            <a:off x="1925980" y="6118245"/>
            <a:ext cx="1967192" cy="400110"/>
          </a:xfrm>
          <a:prstGeom prst="rect">
            <a:avLst/>
          </a:prstGeom>
          <a:noFill/>
        </p:spPr>
        <p:txBody>
          <a:bodyPr wrap="square" rtlCol="0">
            <a:spAutoFit/>
          </a:bodyPr>
          <a:lstStyle/>
          <a:p>
            <a:pPr algn="dist"/>
            <a:r>
              <a:rPr kumimoji="1" lang="ja-JP" altLang="en-US" sz="2000" b="1" dirty="0">
                <a:solidFill>
                  <a:srgbClr val="0070C0"/>
                </a:solidFill>
                <a:latin typeface="BIZ UDPゴシック" panose="020B0400000000000000" pitchFamily="50" charset="-128"/>
                <a:ea typeface="BIZ UDPゴシック" panose="020B0400000000000000" pitchFamily="50" charset="-128"/>
              </a:rPr>
              <a:t>埼玉労働局</a:t>
            </a:r>
          </a:p>
        </p:txBody>
      </p:sp>
      <p:sp>
        <p:nvSpPr>
          <p:cNvPr id="11" name="テキスト ボックス 10">
            <a:extLst>
              <a:ext uri="{FF2B5EF4-FFF2-40B4-BE49-F238E27FC236}">
                <a16:creationId xmlns:a16="http://schemas.microsoft.com/office/drawing/2014/main" id="{D5CEEFD6-E106-D3AA-3446-D92013D32A0A}"/>
              </a:ext>
            </a:extLst>
          </p:cNvPr>
          <p:cNvSpPr txBox="1"/>
          <p:nvPr/>
        </p:nvSpPr>
        <p:spPr>
          <a:xfrm>
            <a:off x="1904724" y="5731283"/>
            <a:ext cx="5187410" cy="400110"/>
          </a:xfrm>
          <a:prstGeom prst="rect">
            <a:avLst/>
          </a:prstGeom>
          <a:noFill/>
        </p:spPr>
        <p:txBody>
          <a:bodyPr wrap="square" rtlCol="0">
            <a:spAutoFit/>
          </a:bodyPr>
          <a:lstStyle/>
          <a:p>
            <a:pPr algn="dist"/>
            <a:r>
              <a:rPr kumimoji="1" lang="ja-JP" altLang="en-US" sz="2000" b="1" spc="-150" dirty="0">
                <a:solidFill>
                  <a:srgbClr val="0070C0"/>
                </a:solidFill>
                <a:latin typeface="BIZ UDPゴシック" panose="020B0400000000000000" pitchFamily="50" charset="-128"/>
                <a:ea typeface="BIZ UDPゴシック" panose="020B0400000000000000" pitchFamily="50" charset="-128"/>
              </a:rPr>
              <a:t>建設業労働災害防止協会埼玉県支部・各分会</a:t>
            </a:r>
            <a:endParaRPr kumimoji="1" lang="en-US" altLang="ja-JP" sz="2000" b="1" spc="-150" dirty="0">
              <a:solidFill>
                <a:srgbClr val="0070C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DEA8A2C-75DA-0598-767B-AF5E2D883BD8}"/>
              </a:ext>
            </a:extLst>
          </p:cNvPr>
          <p:cNvSpPr txBox="1"/>
          <p:nvPr/>
        </p:nvSpPr>
        <p:spPr>
          <a:xfrm>
            <a:off x="307677" y="539870"/>
            <a:ext cx="8533577" cy="1846659"/>
          </a:xfrm>
          <a:prstGeom prst="rect">
            <a:avLst/>
          </a:prstGeom>
          <a:noFill/>
        </p:spPr>
        <p:txBody>
          <a:bodyPr wrap="square" rtlCol="0">
            <a:spAutoFit/>
          </a:bodyPr>
          <a:lstStyle/>
          <a:p>
            <a:pPr algn="ctr"/>
            <a:r>
              <a:rPr kumimoji="1" lang="ja-JP" altLang="en-US" sz="4800" b="1" kern="0" spc="-150" dirty="0">
                <a:ln w="28575">
                  <a:solidFill>
                    <a:schemeClr val="bg1"/>
                  </a:solidFill>
                </a:ln>
                <a:solidFill>
                  <a:srgbClr val="D5008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令 和 ７ 年 度</a:t>
            </a:r>
            <a:endParaRPr kumimoji="1" lang="en-US" altLang="ja-JP" sz="4800" b="1" kern="0" spc="-150" dirty="0">
              <a:ln w="28575">
                <a:solidFill>
                  <a:schemeClr val="bg1"/>
                </a:solidFill>
              </a:ln>
              <a:solidFill>
                <a:srgbClr val="D5008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r>
              <a:rPr kumimoji="1" lang="ja-JP" altLang="en-US" sz="6600" b="1" kern="0" spc="-150" dirty="0">
                <a:ln w="28575">
                  <a:solidFill>
                    <a:schemeClr val="bg1"/>
                  </a:solidFill>
                </a:ln>
                <a:solidFill>
                  <a:srgbClr val="D5008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一人ＫＹ推進運動 埼玉</a:t>
            </a:r>
          </a:p>
        </p:txBody>
      </p:sp>
      <p:sp>
        <p:nvSpPr>
          <p:cNvPr id="14" name="四角形: 角を丸くする 13">
            <a:extLst>
              <a:ext uri="{FF2B5EF4-FFF2-40B4-BE49-F238E27FC236}">
                <a16:creationId xmlns:a16="http://schemas.microsoft.com/office/drawing/2014/main" id="{2C5B3E8F-1B79-78BD-CEF1-044E76F7BEC2}"/>
              </a:ext>
            </a:extLst>
          </p:cNvPr>
          <p:cNvSpPr/>
          <p:nvPr/>
        </p:nvSpPr>
        <p:spPr>
          <a:xfrm>
            <a:off x="559172" y="3771524"/>
            <a:ext cx="5860462" cy="1494573"/>
          </a:xfrm>
          <a:prstGeom prst="roundRect">
            <a:avLst>
              <a:gd name="adj" fmla="val 839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07F4872B-CC2E-4D6F-FDF6-317A602DFFA7}"/>
              </a:ext>
            </a:extLst>
          </p:cNvPr>
          <p:cNvSpPr txBox="1"/>
          <p:nvPr/>
        </p:nvSpPr>
        <p:spPr>
          <a:xfrm>
            <a:off x="1646945" y="4652213"/>
            <a:ext cx="4472631" cy="400110"/>
          </a:xfrm>
          <a:prstGeom prst="rect">
            <a:avLst/>
          </a:prstGeom>
          <a:noFill/>
        </p:spPr>
        <p:txBody>
          <a:bodyPr wrap="square" rtlCol="0">
            <a:spAutoFit/>
          </a:bodyPr>
          <a:lstStyle/>
          <a:p>
            <a:pPr algn="dist"/>
            <a:r>
              <a:rPr kumimoji="1" lang="ja-JP" altLang="en-US" sz="2000" b="1" dirty="0">
                <a:solidFill>
                  <a:srgbClr val="0070C0"/>
                </a:solidFill>
                <a:latin typeface="BIZ UDPゴシック" panose="020B0400000000000000" pitchFamily="50" charset="-128"/>
                <a:ea typeface="BIZ UDPゴシック" panose="020B0400000000000000" pitchFamily="50" charset="-128"/>
              </a:rPr>
              <a:t>令和７年９月１日～令和７年９月３１日</a:t>
            </a:r>
          </a:p>
        </p:txBody>
      </p:sp>
      <p:sp>
        <p:nvSpPr>
          <p:cNvPr id="16" name="四角形: 角を丸くする 15">
            <a:extLst>
              <a:ext uri="{FF2B5EF4-FFF2-40B4-BE49-F238E27FC236}">
                <a16:creationId xmlns:a16="http://schemas.microsoft.com/office/drawing/2014/main" id="{F80CB537-AC42-B61C-A1B3-600C7C8C5D07}"/>
              </a:ext>
            </a:extLst>
          </p:cNvPr>
          <p:cNvSpPr/>
          <p:nvPr/>
        </p:nvSpPr>
        <p:spPr>
          <a:xfrm>
            <a:off x="729516" y="3811637"/>
            <a:ext cx="727064" cy="641496"/>
          </a:xfrm>
          <a:prstGeom prst="roundRect">
            <a:avLst>
              <a:gd name="adj" fmla="val 1641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600"/>
              </a:spcBef>
              <a:spcAft>
                <a:spcPts val="600"/>
              </a:spcAft>
            </a:pP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E1D192C2-4F18-E034-33A0-8877A14110E9}"/>
              </a:ext>
            </a:extLst>
          </p:cNvPr>
          <p:cNvSpPr txBox="1"/>
          <p:nvPr/>
        </p:nvSpPr>
        <p:spPr>
          <a:xfrm>
            <a:off x="1642132" y="3964577"/>
            <a:ext cx="4472631" cy="400110"/>
          </a:xfrm>
          <a:prstGeom prst="rect">
            <a:avLst/>
          </a:prstGeom>
          <a:noFill/>
        </p:spPr>
        <p:txBody>
          <a:bodyPr wrap="square" rtlCol="0">
            <a:spAutoFit/>
          </a:bodyPr>
          <a:lstStyle/>
          <a:p>
            <a:pPr algn="dist"/>
            <a:r>
              <a:rPr kumimoji="1" lang="ja-JP" altLang="en-US" sz="2000" b="1" dirty="0">
                <a:solidFill>
                  <a:srgbClr val="0070C0"/>
                </a:solidFill>
                <a:latin typeface="BIZ UDPゴシック" panose="020B0400000000000000" pitchFamily="50" charset="-128"/>
                <a:ea typeface="BIZ UDPゴシック" panose="020B0400000000000000" pitchFamily="50" charset="-128"/>
              </a:rPr>
              <a:t>令和７年４月１日～令和８年３月３１日</a:t>
            </a:r>
          </a:p>
        </p:txBody>
      </p:sp>
      <p:sp>
        <p:nvSpPr>
          <p:cNvPr id="18" name="テキスト ボックス 17">
            <a:extLst>
              <a:ext uri="{FF2B5EF4-FFF2-40B4-BE49-F238E27FC236}">
                <a16:creationId xmlns:a16="http://schemas.microsoft.com/office/drawing/2014/main" id="{8C2C8ECD-46C1-16CA-11EA-6C53DC9701BE}"/>
              </a:ext>
            </a:extLst>
          </p:cNvPr>
          <p:cNvSpPr txBox="1"/>
          <p:nvPr/>
        </p:nvSpPr>
        <p:spPr>
          <a:xfrm>
            <a:off x="749537" y="3840665"/>
            <a:ext cx="670560" cy="584775"/>
          </a:xfrm>
          <a:prstGeom prst="rect">
            <a:avLst/>
          </a:prstGeom>
          <a:noFill/>
          <a:ln>
            <a:noFill/>
          </a:ln>
        </p:spPr>
        <p:txBody>
          <a:bodyPr wrap="square" rtlCol="0">
            <a:spAutoFit/>
          </a:bodyPr>
          <a:lstStyle/>
          <a:p>
            <a:pPr algn="ctr"/>
            <a:r>
              <a:rPr kumimoji="1" lang="ja-JP" altLang="en-US" sz="1600" b="1" dirty="0">
                <a:solidFill>
                  <a:schemeClr val="bg1"/>
                </a:solidFill>
                <a:latin typeface="+mn-ea"/>
              </a:rPr>
              <a:t>実施</a:t>
            </a:r>
            <a:endParaRPr kumimoji="1" lang="en-US" altLang="ja-JP" sz="1600" b="1" dirty="0">
              <a:solidFill>
                <a:schemeClr val="bg1"/>
              </a:solidFill>
              <a:latin typeface="+mn-ea"/>
            </a:endParaRPr>
          </a:p>
          <a:p>
            <a:pPr algn="ctr"/>
            <a:r>
              <a:rPr kumimoji="1" lang="ja-JP" altLang="en-US" sz="1600" b="1" dirty="0">
                <a:solidFill>
                  <a:schemeClr val="bg1"/>
                </a:solidFill>
                <a:latin typeface="+mn-ea"/>
              </a:rPr>
              <a:t>期間</a:t>
            </a:r>
          </a:p>
        </p:txBody>
      </p:sp>
      <p:sp>
        <p:nvSpPr>
          <p:cNvPr id="19" name="四角形: 角を丸くする 18">
            <a:extLst>
              <a:ext uri="{FF2B5EF4-FFF2-40B4-BE49-F238E27FC236}">
                <a16:creationId xmlns:a16="http://schemas.microsoft.com/office/drawing/2014/main" id="{171387A5-9702-D3E2-B98C-40C3ABEBAA81}"/>
              </a:ext>
            </a:extLst>
          </p:cNvPr>
          <p:cNvSpPr/>
          <p:nvPr/>
        </p:nvSpPr>
        <p:spPr>
          <a:xfrm>
            <a:off x="751204" y="4572162"/>
            <a:ext cx="727064" cy="641496"/>
          </a:xfrm>
          <a:prstGeom prst="roundRect">
            <a:avLst>
              <a:gd name="adj" fmla="val 16415"/>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600"/>
              </a:spcBef>
              <a:spcAft>
                <a:spcPts val="600"/>
              </a:spcAft>
            </a:pP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a16="http://schemas.microsoft.com/office/drawing/2014/main" id="{CA339923-A059-7FEF-9B21-2ED104F86D96}"/>
              </a:ext>
            </a:extLst>
          </p:cNvPr>
          <p:cNvSpPr txBox="1"/>
          <p:nvPr/>
        </p:nvSpPr>
        <p:spPr>
          <a:xfrm>
            <a:off x="749537" y="4612203"/>
            <a:ext cx="712903" cy="584775"/>
          </a:xfrm>
          <a:prstGeom prst="rect">
            <a:avLst/>
          </a:prstGeom>
          <a:noFill/>
          <a:ln>
            <a:noFill/>
          </a:ln>
        </p:spPr>
        <p:txBody>
          <a:bodyPr wrap="square" rtlCol="0">
            <a:spAutoFit/>
          </a:bodyPr>
          <a:lstStyle/>
          <a:p>
            <a:pPr algn="ctr"/>
            <a:r>
              <a:rPr kumimoji="1" lang="ja-JP" altLang="en-US" sz="1600" b="1" dirty="0">
                <a:solidFill>
                  <a:schemeClr val="bg1"/>
                </a:solidFill>
                <a:latin typeface="+mn-ea"/>
              </a:rPr>
              <a:t>強調</a:t>
            </a:r>
            <a:endParaRPr kumimoji="1" lang="en-US" altLang="ja-JP" sz="1600" b="1" dirty="0">
              <a:solidFill>
                <a:schemeClr val="bg1"/>
              </a:solidFill>
              <a:latin typeface="+mn-ea"/>
            </a:endParaRPr>
          </a:p>
          <a:p>
            <a:pPr algn="ctr"/>
            <a:r>
              <a:rPr kumimoji="1" lang="ja-JP" altLang="en-US" sz="1600" b="1" dirty="0">
                <a:solidFill>
                  <a:schemeClr val="bg1"/>
                </a:solidFill>
                <a:latin typeface="+mn-ea"/>
              </a:rPr>
              <a:t>月間</a:t>
            </a:r>
          </a:p>
        </p:txBody>
      </p:sp>
      <p:pic>
        <p:nvPicPr>
          <p:cNvPr id="21" name="図 20">
            <a:extLst>
              <a:ext uri="{FF2B5EF4-FFF2-40B4-BE49-F238E27FC236}">
                <a16:creationId xmlns:a16="http://schemas.microsoft.com/office/drawing/2014/main" id="{D56B3BF9-69CA-8935-8721-0F78AB090025}"/>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342212" y="2848241"/>
            <a:ext cx="2894974" cy="4008425"/>
          </a:xfrm>
          <a:prstGeom prst="rect">
            <a:avLst/>
          </a:prstGeom>
        </p:spPr>
      </p:pic>
    </p:spTree>
    <p:extLst>
      <p:ext uri="{BB962C8B-B14F-4D97-AF65-F5344CB8AC3E}">
        <p14:creationId xmlns:p14="http://schemas.microsoft.com/office/powerpoint/2010/main" val="95729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AEFF2-3261-26C5-15CC-CA0C3E32D9C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EFE3E6-8816-9739-91B4-25F8DD480035}"/>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7A394EA6-E065-31FF-4841-A66BE8A23A24}"/>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D18E5BE6-9972-EAC0-751D-5212EA5962FF}"/>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BEC06A92-067C-8D73-392F-3321AF04573D}"/>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sp>
        <p:nvSpPr>
          <p:cNvPr id="12" name="四角形: 角を丸くする 11">
            <a:extLst>
              <a:ext uri="{FF2B5EF4-FFF2-40B4-BE49-F238E27FC236}">
                <a16:creationId xmlns:a16="http://schemas.microsoft.com/office/drawing/2014/main" id="{0A74434F-6164-021C-E2C6-FAA487B259C5}"/>
              </a:ext>
            </a:extLst>
          </p:cNvPr>
          <p:cNvSpPr/>
          <p:nvPr/>
        </p:nvSpPr>
        <p:spPr>
          <a:xfrm>
            <a:off x="337970" y="1024761"/>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39525FA0-3E78-72BD-3A53-F5CFEB6F5E3D}"/>
              </a:ext>
            </a:extLst>
          </p:cNvPr>
          <p:cNvSpPr txBox="1"/>
          <p:nvPr/>
        </p:nvSpPr>
        <p:spPr>
          <a:xfrm>
            <a:off x="938046" y="1110137"/>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運動実施責任者を選任、賛同書により運動への参加を表明する　</a:t>
            </a:r>
            <a:endParaRPr lang="ja-JP" altLang="en-US" dirty="0"/>
          </a:p>
        </p:txBody>
      </p:sp>
      <p:pic>
        <p:nvPicPr>
          <p:cNvPr id="7" name="図 6">
            <a:extLst>
              <a:ext uri="{FF2B5EF4-FFF2-40B4-BE49-F238E27FC236}">
                <a16:creationId xmlns:a16="http://schemas.microsoft.com/office/drawing/2014/main" id="{79BA59A7-324B-540D-1796-77507C286BFA}"/>
              </a:ext>
            </a:extLst>
          </p:cNvPr>
          <p:cNvPicPr>
            <a:picLocks noChangeAspect="1"/>
          </p:cNvPicPr>
          <p:nvPr/>
        </p:nvPicPr>
        <p:blipFill rotWithShape="1">
          <a:blip r:embed="rId3">
            <a:extLst>
              <a:ext uri="{28A0092B-C50C-407E-A947-70E740481C1C}">
                <a14:useLocalDpi xmlns:a14="http://schemas.microsoft.com/office/drawing/2010/main" val="0"/>
              </a:ext>
            </a:extLst>
          </a:blip>
          <a:srcRect l="44945" r="35625" b="33682"/>
          <a:stretch/>
        </p:blipFill>
        <p:spPr>
          <a:xfrm>
            <a:off x="2319571" y="2122573"/>
            <a:ext cx="1423880" cy="2551506"/>
          </a:xfrm>
          <a:prstGeom prst="rect">
            <a:avLst/>
          </a:prstGeom>
        </p:spPr>
      </p:pic>
      <p:sp>
        <p:nvSpPr>
          <p:cNvPr id="8" name="四角形: 角を丸くする 7">
            <a:extLst>
              <a:ext uri="{FF2B5EF4-FFF2-40B4-BE49-F238E27FC236}">
                <a16:creationId xmlns:a16="http://schemas.microsoft.com/office/drawing/2014/main" id="{51781E33-6C75-2610-BB72-31CEE84397A6}"/>
              </a:ext>
            </a:extLst>
          </p:cNvPr>
          <p:cNvSpPr/>
          <p:nvPr/>
        </p:nvSpPr>
        <p:spPr>
          <a:xfrm>
            <a:off x="1961362" y="4536338"/>
            <a:ext cx="2140298" cy="348984"/>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運動実施責任者</a:t>
            </a:r>
          </a:p>
        </p:txBody>
      </p:sp>
      <p:sp>
        <p:nvSpPr>
          <p:cNvPr id="19" name="テキスト ボックス 18">
            <a:extLst>
              <a:ext uri="{FF2B5EF4-FFF2-40B4-BE49-F238E27FC236}">
                <a16:creationId xmlns:a16="http://schemas.microsoft.com/office/drawing/2014/main" id="{C042B626-2F04-354E-BECC-B7E50F679ACF}"/>
              </a:ext>
            </a:extLst>
          </p:cNvPr>
          <p:cNvSpPr txBox="1"/>
          <p:nvPr/>
        </p:nvSpPr>
        <p:spPr>
          <a:xfrm>
            <a:off x="2226976" y="4989369"/>
            <a:ext cx="4367212" cy="369332"/>
          </a:xfrm>
          <a:prstGeom prst="rect">
            <a:avLst/>
          </a:prstGeom>
          <a:noFill/>
        </p:spPr>
        <p:txBody>
          <a:bodyPr wrap="square" rtlCol="0">
            <a:spAutoFit/>
          </a:bodyPr>
          <a:lstStyle/>
          <a:p>
            <a:r>
              <a:rPr kumimoji="1" lang="ja-JP" altLang="en-US" b="1" dirty="0"/>
              <a:t>①　事業場にて運動実施責任者を選任</a:t>
            </a:r>
          </a:p>
        </p:txBody>
      </p:sp>
      <p:sp>
        <p:nvSpPr>
          <p:cNvPr id="20" name="テキスト ボックス 19">
            <a:extLst>
              <a:ext uri="{FF2B5EF4-FFF2-40B4-BE49-F238E27FC236}">
                <a16:creationId xmlns:a16="http://schemas.microsoft.com/office/drawing/2014/main" id="{B5933337-6239-F604-D86E-C82746D23964}"/>
              </a:ext>
            </a:extLst>
          </p:cNvPr>
          <p:cNvSpPr txBox="1"/>
          <p:nvPr/>
        </p:nvSpPr>
        <p:spPr>
          <a:xfrm>
            <a:off x="2226975" y="5381258"/>
            <a:ext cx="5401733" cy="369332"/>
          </a:xfrm>
          <a:prstGeom prst="rect">
            <a:avLst/>
          </a:prstGeom>
          <a:noFill/>
        </p:spPr>
        <p:txBody>
          <a:bodyPr wrap="square" rtlCol="0">
            <a:spAutoFit/>
          </a:bodyPr>
          <a:lstStyle/>
          <a:p>
            <a:r>
              <a:rPr kumimoji="1" lang="ja-JP" altLang="en-US" b="1" dirty="0"/>
              <a:t>②　賛同書</a:t>
            </a:r>
            <a:r>
              <a:rPr kumimoji="1" lang="en-US" altLang="ja-JP" b="1" dirty="0"/>
              <a:t>〔</a:t>
            </a:r>
            <a:r>
              <a:rPr kumimoji="1" lang="ja-JP" altLang="en-US" b="1" dirty="0"/>
              <a:t>様式１</a:t>
            </a:r>
            <a:r>
              <a:rPr kumimoji="1" lang="en-US" altLang="ja-JP" b="1" dirty="0"/>
              <a:t>〕</a:t>
            </a:r>
            <a:r>
              <a:rPr kumimoji="1" lang="ja-JP" altLang="en-US" b="1" dirty="0"/>
              <a:t>により運動への参加を表明</a:t>
            </a:r>
          </a:p>
        </p:txBody>
      </p:sp>
      <p:sp>
        <p:nvSpPr>
          <p:cNvPr id="21" name="テキスト ボックス 20">
            <a:extLst>
              <a:ext uri="{FF2B5EF4-FFF2-40B4-BE49-F238E27FC236}">
                <a16:creationId xmlns:a16="http://schemas.microsoft.com/office/drawing/2014/main" id="{E2480F7A-5928-5973-C53F-EA6C65D2812A}"/>
              </a:ext>
            </a:extLst>
          </p:cNvPr>
          <p:cNvSpPr txBox="1"/>
          <p:nvPr/>
        </p:nvSpPr>
        <p:spPr>
          <a:xfrm>
            <a:off x="2226976" y="5773816"/>
            <a:ext cx="4367212" cy="369332"/>
          </a:xfrm>
          <a:prstGeom prst="rect">
            <a:avLst/>
          </a:prstGeom>
          <a:noFill/>
        </p:spPr>
        <p:txBody>
          <a:bodyPr wrap="square" rtlCol="0">
            <a:spAutoFit/>
          </a:bodyPr>
          <a:lstStyle/>
          <a:p>
            <a:r>
              <a:rPr kumimoji="1" lang="ja-JP" altLang="en-US" b="1" dirty="0"/>
              <a:t>③　所属の分会へ賛同書を提出 </a:t>
            </a:r>
          </a:p>
        </p:txBody>
      </p:sp>
      <p:sp>
        <p:nvSpPr>
          <p:cNvPr id="22" name="テキスト ボックス 21">
            <a:extLst>
              <a:ext uri="{FF2B5EF4-FFF2-40B4-BE49-F238E27FC236}">
                <a16:creationId xmlns:a16="http://schemas.microsoft.com/office/drawing/2014/main" id="{E700254C-57CB-7F2E-9DFC-8E688005855C}"/>
              </a:ext>
            </a:extLst>
          </p:cNvPr>
          <p:cNvSpPr txBox="1"/>
          <p:nvPr/>
        </p:nvSpPr>
        <p:spPr>
          <a:xfrm>
            <a:off x="2226975" y="6200966"/>
            <a:ext cx="4894836" cy="369332"/>
          </a:xfrm>
          <a:prstGeom prst="rect">
            <a:avLst/>
          </a:prstGeom>
          <a:noFill/>
        </p:spPr>
        <p:txBody>
          <a:bodyPr wrap="square" rtlCol="0">
            <a:spAutoFit/>
          </a:bodyPr>
          <a:lstStyle/>
          <a:p>
            <a:r>
              <a:rPr kumimoji="1" lang="ja-JP" altLang="en-US" b="1" dirty="0"/>
              <a:t>④　分会は賛同書を取りまとめ、支部へ提出 </a:t>
            </a:r>
          </a:p>
        </p:txBody>
      </p:sp>
      <p:pic>
        <p:nvPicPr>
          <p:cNvPr id="23" name="図 22">
            <a:extLst>
              <a:ext uri="{FF2B5EF4-FFF2-40B4-BE49-F238E27FC236}">
                <a16:creationId xmlns:a16="http://schemas.microsoft.com/office/drawing/2014/main" id="{9FD5966B-C04F-B055-35EB-92970361EDC4}"/>
              </a:ext>
            </a:extLst>
          </p:cNvPr>
          <p:cNvPicPr>
            <a:picLocks noChangeAspect="1"/>
          </p:cNvPicPr>
          <p:nvPr/>
        </p:nvPicPr>
        <p:blipFill>
          <a:blip r:embed="rId4"/>
          <a:stretch>
            <a:fillRect/>
          </a:stretch>
        </p:blipFill>
        <p:spPr>
          <a:xfrm>
            <a:off x="4329655" y="1691764"/>
            <a:ext cx="2241264" cy="3161731"/>
          </a:xfrm>
          <a:prstGeom prst="rect">
            <a:avLst/>
          </a:prstGeom>
        </p:spPr>
      </p:pic>
      <p:sp>
        <p:nvSpPr>
          <p:cNvPr id="3" name="正方形/長方形 2">
            <a:extLst>
              <a:ext uri="{FF2B5EF4-FFF2-40B4-BE49-F238E27FC236}">
                <a16:creationId xmlns:a16="http://schemas.microsoft.com/office/drawing/2014/main" id="{099D30D0-EE07-718B-9EE1-EBC20C7121D5}"/>
              </a:ext>
            </a:extLst>
          </p:cNvPr>
          <p:cNvSpPr/>
          <p:nvPr/>
        </p:nvSpPr>
        <p:spPr>
          <a:xfrm>
            <a:off x="337971" y="1024169"/>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FC1BC5DA-C472-E59B-29A6-E9CD75884090}"/>
              </a:ext>
            </a:extLst>
          </p:cNvPr>
          <p:cNvSpPr txBox="1"/>
          <p:nvPr/>
        </p:nvSpPr>
        <p:spPr>
          <a:xfrm>
            <a:off x="359734" y="1032602"/>
            <a:ext cx="390524" cy="523220"/>
          </a:xfrm>
          <a:prstGeom prst="rect">
            <a:avLst/>
          </a:prstGeom>
          <a:noFill/>
        </p:spPr>
        <p:txBody>
          <a:bodyPr wrap="square">
            <a:spAutoFit/>
          </a:bodyPr>
          <a:lstStyle/>
          <a:p>
            <a:r>
              <a:rPr lang="ja-JP" altLang="en-US" sz="2800" b="1" dirty="0">
                <a:solidFill>
                  <a:schemeClr val="bg1"/>
                </a:solidFill>
              </a:rPr>
              <a:t>１</a:t>
            </a:r>
          </a:p>
        </p:txBody>
      </p:sp>
      <p:sp>
        <p:nvSpPr>
          <p:cNvPr id="10" name="スライド番号プレースホルダー 9">
            <a:extLst>
              <a:ext uri="{FF2B5EF4-FFF2-40B4-BE49-F238E27FC236}">
                <a16:creationId xmlns:a16="http://schemas.microsoft.com/office/drawing/2014/main" id="{225B6B41-9F5E-3C65-B52A-89D4423F59C3}"/>
              </a:ext>
            </a:extLst>
          </p:cNvPr>
          <p:cNvSpPr>
            <a:spLocks noGrp="1"/>
          </p:cNvSpPr>
          <p:nvPr>
            <p:ph type="sldNum" sz="quarter" idx="12"/>
          </p:nvPr>
        </p:nvSpPr>
        <p:spPr/>
        <p:txBody>
          <a:bodyPr/>
          <a:lstStyle/>
          <a:p>
            <a:fld id="{A388F369-06AE-40A0-B6A0-4CBA8A71DB5D}" type="slidenum">
              <a:rPr kumimoji="1" lang="ja-JP" altLang="en-US" smtClean="0"/>
              <a:t>10</a:t>
            </a:fld>
            <a:endParaRPr kumimoji="1" lang="ja-JP" altLang="en-US"/>
          </a:p>
        </p:txBody>
      </p:sp>
    </p:spTree>
    <p:extLst>
      <p:ext uri="{BB962C8B-B14F-4D97-AF65-F5344CB8AC3E}">
        <p14:creationId xmlns:p14="http://schemas.microsoft.com/office/powerpoint/2010/main" val="65496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8066-0DA3-2229-D251-9FA17BBCC94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3558F7-4E36-C2FF-E656-17590AE2654D}"/>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7F2429FB-B1EB-430A-6C18-6C77D5F1FD64}"/>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8D7CD7AE-614C-708B-FDC3-F668B0A9599B}"/>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8E6709FF-4177-0FA8-FA49-E9813BBEAB92}"/>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pic>
        <p:nvPicPr>
          <p:cNvPr id="16" name="図 15">
            <a:extLst>
              <a:ext uri="{FF2B5EF4-FFF2-40B4-BE49-F238E27FC236}">
                <a16:creationId xmlns:a16="http://schemas.microsoft.com/office/drawing/2014/main" id="{8EF27244-A8D6-8BDD-0871-659B8C4BA14B}"/>
              </a:ext>
            </a:extLst>
          </p:cNvPr>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252653" y="1071672"/>
            <a:ext cx="8638691" cy="5342140"/>
          </a:xfrm>
          <a:prstGeom prst="rect">
            <a:avLst/>
          </a:prstGeom>
          <a:ln>
            <a:noFill/>
          </a:ln>
          <a:effectLst>
            <a:softEdge rad="112500"/>
          </a:effectLst>
        </p:spPr>
      </p:pic>
      <p:sp>
        <p:nvSpPr>
          <p:cNvPr id="3" name="四角形: 角を丸くする 2">
            <a:extLst>
              <a:ext uri="{FF2B5EF4-FFF2-40B4-BE49-F238E27FC236}">
                <a16:creationId xmlns:a16="http://schemas.microsoft.com/office/drawing/2014/main" id="{73AB8142-8C6B-AA42-0D83-8C113F940353}"/>
              </a:ext>
            </a:extLst>
          </p:cNvPr>
          <p:cNvSpPr/>
          <p:nvPr/>
        </p:nvSpPr>
        <p:spPr>
          <a:xfrm>
            <a:off x="337970" y="1024170"/>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5709C74-97D1-85AE-ED79-D49F545BE3FC}"/>
              </a:ext>
            </a:extLst>
          </p:cNvPr>
          <p:cNvSpPr/>
          <p:nvPr/>
        </p:nvSpPr>
        <p:spPr>
          <a:xfrm>
            <a:off x="337971" y="1024169"/>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6C8BE2D6-D15C-EA1A-AADA-1DA8BAE0B113}"/>
              </a:ext>
            </a:extLst>
          </p:cNvPr>
          <p:cNvSpPr txBox="1"/>
          <p:nvPr/>
        </p:nvSpPr>
        <p:spPr>
          <a:xfrm>
            <a:off x="938046" y="1109546"/>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作業所において、懸垂幕や実施要領などを活用し、運動の周知を図る　</a:t>
            </a:r>
            <a:endParaRPr lang="ja-JP" altLang="en-US" dirty="0"/>
          </a:p>
        </p:txBody>
      </p:sp>
      <p:sp>
        <p:nvSpPr>
          <p:cNvPr id="11" name="テキスト ボックス 10">
            <a:extLst>
              <a:ext uri="{FF2B5EF4-FFF2-40B4-BE49-F238E27FC236}">
                <a16:creationId xmlns:a16="http://schemas.microsoft.com/office/drawing/2014/main" id="{229C3071-BBA7-0E18-B5DC-725036FD40B1}"/>
              </a:ext>
            </a:extLst>
          </p:cNvPr>
          <p:cNvSpPr txBox="1"/>
          <p:nvPr/>
        </p:nvSpPr>
        <p:spPr>
          <a:xfrm>
            <a:off x="359734" y="1032602"/>
            <a:ext cx="390524" cy="523220"/>
          </a:xfrm>
          <a:prstGeom prst="rect">
            <a:avLst/>
          </a:prstGeom>
          <a:noFill/>
        </p:spPr>
        <p:txBody>
          <a:bodyPr wrap="square">
            <a:spAutoFit/>
          </a:bodyPr>
          <a:lstStyle/>
          <a:p>
            <a:r>
              <a:rPr lang="ja-JP" altLang="en-US" sz="2800" b="1" dirty="0">
                <a:solidFill>
                  <a:schemeClr val="bg1"/>
                </a:solidFill>
              </a:rPr>
              <a:t>２</a:t>
            </a:r>
          </a:p>
        </p:txBody>
      </p:sp>
      <p:pic>
        <p:nvPicPr>
          <p:cNvPr id="23" name="図 22" descr="記号, 食品 が含まれている画像&#10;&#10;AI によって生成されたコンテンツは間違っている可能性があります。">
            <a:extLst>
              <a:ext uri="{FF2B5EF4-FFF2-40B4-BE49-F238E27FC236}">
                <a16:creationId xmlns:a16="http://schemas.microsoft.com/office/drawing/2014/main" id="{DD94F3B8-7C16-4474-DAFC-F63108921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649" y="1682673"/>
            <a:ext cx="1382969" cy="4736838"/>
          </a:xfrm>
          <a:prstGeom prst="rect">
            <a:avLst/>
          </a:prstGeom>
        </p:spPr>
      </p:pic>
      <p:pic>
        <p:nvPicPr>
          <p:cNvPr id="24" name="図 23">
            <a:extLst>
              <a:ext uri="{FF2B5EF4-FFF2-40B4-BE49-F238E27FC236}">
                <a16:creationId xmlns:a16="http://schemas.microsoft.com/office/drawing/2014/main" id="{27A85BDD-CC44-9E62-4ED7-E77CB1321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0244" y="2658054"/>
            <a:ext cx="2660011" cy="3758608"/>
          </a:xfrm>
          <a:prstGeom prst="rect">
            <a:avLst/>
          </a:prstGeom>
          <a:effectLst>
            <a:outerShdw blurRad="50800" dist="38100" dir="2700000" algn="tl" rotWithShape="0">
              <a:prstClr val="black">
                <a:alpha val="40000"/>
              </a:prstClr>
            </a:outerShdw>
          </a:effectLst>
        </p:spPr>
      </p:pic>
      <p:pic>
        <p:nvPicPr>
          <p:cNvPr id="25" name="図 24">
            <a:extLst>
              <a:ext uri="{FF2B5EF4-FFF2-40B4-BE49-F238E27FC236}">
                <a16:creationId xmlns:a16="http://schemas.microsoft.com/office/drawing/2014/main" id="{1E62E6F0-0790-4359-8134-CFFE23ED3F40}"/>
              </a:ext>
            </a:extLst>
          </p:cNvPr>
          <p:cNvPicPr>
            <a:picLocks noChangeAspect="1"/>
          </p:cNvPicPr>
          <p:nvPr/>
        </p:nvPicPr>
        <p:blipFill rotWithShape="1">
          <a:blip r:embed="rId6">
            <a:extLst>
              <a:ext uri="{28A0092B-C50C-407E-A947-70E740481C1C}">
                <a14:useLocalDpi xmlns:a14="http://schemas.microsoft.com/office/drawing/2010/main" val="0"/>
              </a:ext>
            </a:extLst>
          </a:blip>
          <a:srcRect l="44945" r="35625" b="33682"/>
          <a:stretch/>
        </p:blipFill>
        <p:spPr>
          <a:xfrm>
            <a:off x="1425018" y="3196948"/>
            <a:ext cx="1423880" cy="2551506"/>
          </a:xfrm>
          <a:prstGeom prst="rect">
            <a:avLst/>
          </a:prstGeom>
        </p:spPr>
      </p:pic>
      <p:sp>
        <p:nvSpPr>
          <p:cNvPr id="26" name="四角形: 角を丸くする 25">
            <a:extLst>
              <a:ext uri="{FF2B5EF4-FFF2-40B4-BE49-F238E27FC236}">
                <a16:creationId xmlns:a16="http://schemas.microsoft.com/office/drawing/2014/main" id="{005F1887-7E60-455E-AE74-138C6DBEF903}"/>
              </a:ext>
            </a:extLst>
          </p:cNvPr>
          <p:cNvSpPr/>
          <p:nvPr/>
        </p:nvSpPr>
        <p:spPr>
          <a:xfrm>
            <a:off x="1066809" y="5610713"/>
            <a:ext cx="2140298" cy="348984"/>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運動実施責任者</a:t>
            </a:r>
          </a:p>
        </p:txBody>
      </p:sp>
      <p:sp>
        <p:nvSpPr>
          <p:cNvPr id="7" name="スライド番号プレースホルダー 6">
            <a:extLst>
              <a:ext uri="{FF2B5EF4-FFF2-40B4-BE49-F238E27FC236}">
                <a16:creationId xmlns:a16="http://schemas.microsoft.com/office/drawing/2014/main" id="{9379A637-76B1-618E-B960-917304D7118C}"/>
              </a:ext>
            </a:extLst>
          </p:cNvPr>
          <p:cNvSpPr>
            <a:spLocks noGrp="1"/>
          </p:cNvSpPr>
          <p:nvPr>
            <p:ph type="sldNum" sz="quarter" idx="12"/>
          </p:nvPr>
        </p:nvSpPr>
        <p:spPr/>
        <p:txBody>
          <a:bodyPr/>
          <a:lstStyle/>
          <a:p>
            <a:fld id="{A388F369-06AE-40A0-B6A0-4CBA8A71DB5D}" type="slidenum">
              <a:rPr kumimoji="1" lang="ja-JP" altLang="en-US" smtClean="0"/>
              <a:t>11</a:t>
            </a:fld>
            <a:endParaRPr kumimoji="1" lang="ja-JP" altLang="en-US"/>
          </a:p>
        </p:txBody>
      </p:sp>
    </p:spTree>
    <p:extLst>
      <p:ext uri="{BB962C8B-B14F-4D97-AF65-F5344CB8AC3E}">
        <p14:creationId xmlns:p14="http://schemas.microsoft.com/office/powerpoint/2010/main" val="33487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47F6-E5E8-EB7D-5396-A3B314DA0E4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C5545AA-66F7-312E-685B-1FBFD7C7B36C}"/>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D5F7BFD8-B2A6-713E-CCE7-1CF7A6D3814F}"/>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0E7E61BE-9A40-FEE2-6769-4144EA474426}"/>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2E04BB9E-DD41-6594-90A8-9E7D6E370E4F}"/>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pic>
        <p:nvPicPr>
          <p:cNvPr id="16" name="図 15">
            <a:extLst>
              <a:ext uri="{FF2B5EF4-FFF2-40B4-BE49-F238E27FC236}">
                <a16:creationId xmlns:a16="http://schemas.microsoft.com/office/drawing/2014/main" id="{F57DDC90-2AC6-9280-19F6-BA4F2B44880C}"/>
              </a:ext>
            </a:extLst>
          </p:cNvPr>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252653" y="1071672"/>
            <a:ext cx="8638691" cy="5342140"/>
          </a:xfrm>
          <a:prstGeom prst="rect">
            <a:avLst/>
          </a:prstGeom>
          <a:ln>
            <a:noFill/>
          </a:ln>
          <a:effectLst>
            <a:softEdge rad="112500"/>
          </a:effectLst>
        </p:spPr>
      </p:pic>
      <p:sp>
        <p:nvSpPr>
          <p:cNvPr id="7" name="四角形: 角を丸くする 6">
            <a:extLst>
              <a:ext uri="{FF2B5EF4-FFF2-40B4-BE49-F238E27FC236}">
                <a16:creationId xmlns:a16="http://schemas.microsoft.com/office/drawing/2014/main" id="{F17D3991-D005-975B-E3FC-D8E1B6855964}"/>
              </a:ext>
            </a:extLst>
          </p:cNvPr>
          <p:cNvSpPr/>
          <p:nvPr/>
        </p:nvSpPr>
        <p:spPr>
          <a:xfrm>
            <a:off x="337970" y="1024761"/>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D828E5DF-DE46-7F6B-C740-305CAC0F0A58}"/>
              </a:ext>
            </a:extLst>
          </p:cNvPr>
          <p:cNvSpPr/>
          <p:nvPr/>
        </p:nvSpPr>
        <p:spPr>
          <a:xfrm>
            <a:off x="337971" y="1024760"/>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240F0E18-0EBF-4F23-D850-608B9ABA7098}"/>
              </a:ext>
            </a:extLst>
          </p:cNvPr>
          <p:cNvSpPr txBox="1"/>
          <p:nvPr/>
        </p:nvSpPr>
        <p:spPr>
          <a:xfrm>
            <a:off x="938046" y="1110137"/>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一人ＫＹ推進運動教育用資料を積極的に活用し、作業員へ教育する　</a:t>
            </a:r>
            <a:endParaRPr lang="ja-JP" altLang="en-US" dirty="0"/>
          </a:p>
        </p:txBody>
      </p:sp>
      <p:sp>
        <p:nvSpPr>
          <p:cNvPr id="13" name="テキスト ボックス 12">
            <a:extLst>
              <a:ext uri="{FF2B5EF4-FFF2-40B4-BE49-F238E27FC236}">
                <a16:creationId xmlns:a16="http://schemas.microsoft.com/office/drawing/2014/main" id="{D6617D26-68B7-D974-A99A-10BA31E161B6}"/>
              </a:ext>
            </a:extLst>
          </p:cNvPr>
          <p:cNvSpPr txBox="1"/>
          <p:nvPr/>
        </p:nvSpPr>
        <p:spPr>
          <a:xfrm>
            <a:off x="359734" y="1033193"/>
            <a:ext cx="390524" cy="523220"/>
          </a:xfrm>
          <a:prstGeom prst="rect">
            <a:avLst/>
          </a:prstGeom>
          <a:noFill/>
        </p:spPr>
        <p:txBody>
          <a:bodyPr wrap="square">
            <a:spAutoFit/>
          </a:bodyPr>
          <a:lstStyle/>
          <a:p>
            <a:r>
              <a:rPr lang="ja-JP" altLang="en-US" sz="2800" b="1" dirty="0">
                <a:solidFill>
                  <a:schemeClr val="bg1"/>
                </a:solidFill>
              </a:rPr>
              <a:t>３</a:t>
            </a:r>
          </a:p>
        </p:txBody>
      </p:sp>
      <p:pic>
        <p:nvPicPr>
          <p:cNvPr id="17" name="図 16">
            <a:extLst>
              <a:ext uri="{FF2B5EF4-FFF2-40B4-BE49-F238E27FC236}">
                <a16:creationId xmlns:a16="http://schemas.microsoft.com/office/drawing/2014/main" id="{7A0BBAB3-1326-C40E-4CDB-F59C7BD52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381" y="1778313"/>
            <a:ext cx="3220224" cy="4682410"/>
          </a:xfrm>
          <a:prstGeom prst="rect">
            <a:avLst/>
          </a:prstGeom>
          <a:effectLst>
            <a:outerShdw blurRad="50800" dist="38100" dir="2700000" algn="tl" rotWithShape="0">
              <a:prstClr val="black">
                <a:alpha val="40000"/>
              </a:prstClr>
            </a:outerShdw>
          </a:effectLst>
        </p:spPr>
      </p:pic>
      <p:sp>
        <p:nvSpPr>
          <p:cNvPr id="19" name="四角形: 角を丸くする 18">
            <a:extLst>
              <a:ext uri="{FF2B5EF4-FFF2-40B4-BE49-F238E27FC236}">
                <a16:creationId xmlns:a16="http://schemas.microsoft.com/office/drawing/2014/main" id="{BED6A391-A853-5D7A-CF4A-3511842A5704}"/>
              </a:ext>
            </a:extLst>
          </p:cNvPr>
          <p:cNvSpPr/>
          <p:nvPr/>
        </p:nvSpPr>
        <p:spPr>
          <a:xfrm>
            <a:off x="446722" y="1803176"/>
            <a:ext cx="4660938" cy="1727894"/>
          </a:xfrm>
          <a:prstGeom prst="roundRect">
            <a:avLst>
              <a:gd name="adj" fmla="val 3246"/>
            </a:avLst>
          </a:prstGeom>
          <a:solidFill>
            <a:schemeClr val="bg1"/>
          </a:solidFill>
          <a:ln>
            <a:noFill/>
          </a:ln>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361950" indent="4763">
              <a:tabLst>
                <a:tab pos="542925" algn="l"/>
              </a:tabLst>
            </a:pP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新規入場時教育等の際、本運動の教育資料を活用して教育並びに一人</a:t>
            </a:r>
            <a:r>
              <a:rPr kumimoji="1" lang="en-US" altLang="ja-JP" sz="2400" b="1" dirty="0">
                <a:solidFill>
                  <a:schemeClr val="tx1">
                    <a:lumMod val="75000"/>
                    <a:lumOff val="25000"/>
                  </a:schemeClr>
                </a:solidFill>
                <a:effectLst>
                  <a:outerShdw blurRad="50800" dist="38100" dir="2700000" algn="tl" rotWithShape="0">
                    <a:prstClr val="black">
                      <a:alpha val="40000"/>
                    </a:prstClr>
                  </a:outerShdw>
                </a:effectLst>
                <a:latin typeface="+mn-ea"/>
              </a:rPr>
              <a:t>KY</a:t>
            </a: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の実施について説明を行う</a:t>
            </a:r>
          </a:p>
        </p:txBody>
      </p:sp>
      <p:sp>
        <p:nvSpPr>
          <p:cNvPr id="20" name="正方形/長方形 19">
            <a:extLst>
              <a:ext uri="{FF2B5EF4-FFF2-40B4-BE49-F238E27FC236}">
                <a16:creationId xmlns:a16="http://schemas.microsoft.com/office/drawing/2014/main" id="{54AECBA2-6F48-8E2F-D306-F8BBC590907C}"/>
              </a:ext>
            </a:extLst>
          </p:cNvPr>
          <p:cNvSpPr/>
          <p:nvPr/>
        </p:nvSpPr>
        <p:spPr>
          <a:xfrm>
            <a:off x="534138" y="1802521"/>
            <a:ext cx="216120" cy="1727894"/>
          </a:xfrm>
          <a:prstGeom prst="rect">
            <a:avLst/>
          </a:prstGeom>
          <a:solidFill>
            <a:srgbClr val="019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四角形: 角を丸くする 34">
            <a:extLst>
              <a:ext uri="{FF2B5EF4-FFF2-40B4-BE49-F238E27FC236}">
                <a16:creationId xmlns:a16="http://schemas.microsoft.com/office/drawing/2014/main" id="{1EB8464F-FECA-8CD6-BC0F-D786FA89FC05}"/>
              </a:ext>
            </a:extLst>
          </p:cNvPr>
          <p:cNvSpPr/>
          <p:nvPr/>
        </p:nvSpPr>
        <p:spPr>
          <a:xfrm>
            <a:off x="446722" y="3602266"/>
            <a:ext cx="4660938" cy="1351571"/>
          </a:xfrm>
          <a:prstGeom prst="roundRect">
            <a:avLst>
              <a:gd name="adj" fmla="val 3246"/>
            </a:avLst>
          </a:prstGeom>
          <a:solidFill>
            <a:schemeClr val="bg1"/>
          </a:solidFill>
          <a:ln>
            <a:noFill/>
          </a:ln>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361950" indent="4763">
              <a:tabLst>
                <a:tab pos="542925" algn="l"/>
              </a:tabLst>
            </a:pP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教育用資料は朝礼広場、休憩所など、作業員の目につく場所に記事する</a:t>
            </a:r>
          </a:p>
        </p:txBody>
      </p:sp>
      <p:sp>
        <p:nvSpPr>
          <p:cNvPr id="36" name="正方形/長方形 35">
            <a:extLst>
              <a:ext uri="{FF2B5EF4-FFF2-40B4-BE49-F238E27FC236}">
                <a16:creationId xmlns:a16="http://schemas.microsoft.com/office/drawing/2014/main" id="{A29D5DA0-47DE-6851-DD6E-E48C12FEC68D}"/>
              </a:ext>
            </a:extLst>
          </p:cNvPr>
          <p:cNvSpPr/>
          <p:nvPr/>
        </p:nvSpPr>
        <p:spPr>
          <a:xfrm>
            <a:off x="534138" y="3601611"/>
            <a:ext cx="234110" cy="1351571"/>
          </a:xfrm>
          <a:prstGeom prst="rect">
            <a:avLst/>
          </a:prstGeom>
          <a:solidFill>
            <a:srgbClr val="019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C3EDE0F9-A4F2-1E5F-3A14-74D13517E5E3}"/>
              </a:ext>
            </a:extLst>
          </p:cNvPr>
          <p:cNvPicPr>
            <a:picLocks noChangeAspect="1"/>
          </p:cNvPicPr>
          <p:nvPr/>
        </p:nvPicPr>
        <p:blipFill rotWithShape="1">
          <a:blip r:embed="rId5">
            <a:extLst>
              <a:ext uri="{28A0092B-C50C-407E-A947-70E740481C1C}">
                <a14:useLocalDpi xmlns:a14="http://schemas.microsoft.com/office/drawing/2010/main" val="0"/>
              </a:ext>
            </a:extLst>
          </a:blip>
          <a:srcRect l="24004" t="1" r="26724" b="44611"/>
          <a:stretch/>
        </p:blipFill>
        <p:spPr>
          <a:xfrm>
            <a:off x="3758652" y="4602801"/>
            <a:ext cx="1192088" cy="1857922"/>
          </a:xfrm>
          <a:prstGeom prst="rect">
            <a:avLst/>
          </a:prstGeom>
        </p:spPr>
      </p:pic>
      <p:pic>
        <p:nvPicPr>
          <p:cNvPr id="38" name="図 37" descr="図形&#10;&#10;AI によって生成されたコンテンツは間違っている可能性があります。">
            <a:extLst>
              <a:ext uri="{FF2B5EF4-FFF2-40B4-BE49-F238E27FC236}">
                <a16:creationId xmlns:a16="http://schemas.microsoft.com/office/drawing/2014/main" id="{80F211EB-4819-D2AB-5A73-337685CE060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722" y="5290612"/>
            <a:ext cx="1193741" cy="1193741"/>
          </a:xfrm>
          <a:prstGeom prst="rect">
            <a:avLst/>
          </a:prstGeom>
        </p:spPr>
      </p:pic>
      <p:sp>
        <p:nvSpPr>
          <p:cNvPr id="3" name="スライド番号プレースホルダー 2">
            <a:extLst>
              <a:ext uri="{FF2B5EF4-FFF2-40B4-BE49-F238E27FC236}">
                <a16:creationId xmlns:a16="http://schemas.microsoft.com/office/drawing/2014/main" id="{4690D701-D6D5-0366-DB59-CD1E55A7621E}"/>
              </a:ext>
            </a:extLst>
          </p:cNvPr>
          <p:cNvSpPr>
            <a:spLocks noGrp="1"/>
          </p:cNvSpPr>
          <p:nvPr>
            <p:ph type="sldNum" sz="quarter" idx="12"/>
          </p:nvPr>
        </p:nvSpPr>
        <p:spPr/>
        <p:txBody>
          <a:bodyPr/>
          <a:lstStyle/>
          <a:p>
            <a:fld id="{A388F369-06AE-40A0-B6A0-4CBA8A71DB5D}" type="slidenum">
              <a:rPr kumimoji="1" lang="ja-JP" altLang="en-US" smtClean="0"/>
              <a:t>12</a:t>
            </a:fld>
            <a:endParaRPr kumimoji="1" lang="ja-JP" altLang="en-US"/>
          </a:p>
        </p:txBody>
      </p:sp>
    </p:spTree>
    <p:extLst>
      <p:ext uri="{BB962C8B-B14F-4D97-AF65-F5344CB8AC3E}">
        <p14:creationId xmlns:p14="http://schemas.microsoft.com/office/powerpoint/2010/main" val="241464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1EEB-81FC-27D7-C4D5-D03BECB9993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14DE9B3-1988-D2A4-1CA3-5141CA02C371}"/>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1AAC3F06-F54D-9EBB-4315-5CE04DC99799}"/>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501557A0-13BA-2224-9FF1-0676B820CFCA}"/>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E4BE4A16-3881-04EF-C432-848051954F4B}"/>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pic>
        <p:nvPicPr>
          <p:cNvPr id="9" name="図 8">
            <a:extLst>
              <a:ext uri="{FF2B5EF4-FFF2-40B4-BE49-F238E27FC236}">
                <a16:creationId xmlns:a16="http://schemas.microsoft.com/office/drawing/2014/main" id="{CF761317-2F51-0A13-7869-88A722CD6010}"/>
              </a:ext>
            </a:extLst>
          </p:cNvPr>
          <p:cNvPicPr>
            <a:picLocks noChangeAspect="1"/>
          </p:cNvPicPr>
          <p:nvPr/>
        </p:nvPicPr>
        <p:blipFill rotWithShape="1">
          <a:blip r:embed="rId3">
            <a:alphaModFix amt="39000"/>
            <a:extLst>
              <a:ext uri="{28A0092B-C50C-407E-A947-70E740481C1C}">
                <a14:useLocalDpi xmlns:a14="http://schemas.microsoft.com/office/drawing/2010/main" val="0"/>
              </a:ext>
            </a:extLst>
          </a:blip>
          <a:srcRect l="30263" t="17664"/>
          <a:stretch/>
        </p:blipFill>
        <p:spPr>
          <a:xfrm>
            <a:off x="337970" y="1261546"/>
            <a:ext cx="8518186" cy="5058917"/>
          </a:xfrm>
          <a:prstGeom prst="rect">
            <a:avLst/>
          </a:prstGeom>
          <a:ln>
            <a:noFill/>
          </a:ln>
          <a:effectLst>
            <a:softEdge rad="112500"/>
          </a:effectLst>
        </p:spPr>
      </p:pic>
      <p:sp>
        <p:nvSpPr>
          <p:cNvPr id="7" name="四角形: 角を丸くする 6">
            <a:extLst>
              <a:ext uri="{FF2B5EF4-FFF2-40B4-BE49-F238E27FC236}">
                <a16:creationId xmlns:a16="http://schemas.microsoft.com/office/drawing/2014/main" id="{EA3CE249-B613-F252-06B1-13D9EFC2ABB8}"/>
              </a:ext>
            </a:extLst>
          </p:cNvPr>
          <p:cNvSpPr/>
          <p:nvPr/>
        </p:nvSpPr>
        <p:spPr>
          <a:xfrm>
            <a:off x="337970" y="1024761"/>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BACDB1D7-4E0F-C6C0-B1A2-E57C27810E23}"/>
              </a:ext>
            </a:extLst>
          </p:cNvPr>
          <p:cNvSpPr/>
          <p:nvPr/>
        </p:nvSpPr>
        <p:spPr>
          <a:xfrm>
            <a:off x="337971" y="1024760"/>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E790AEA7-E5F6-25E7-0D4E-255112A9A228}"/>
              </a:ext>
            </a:extLst>
          </p:cNvPr>
          <p:cNvSpPr txBox="1"/>
          <p:nvPr/>
        </p:nvSpPr>
        <p:spPr>
          <a:xfrm>
            <a:off x="359734" y="1033193"/>
            <a:ext cx="390524" cy="523220"/>
          </a:xfrm>
          <a:prstGeom prst="rect">
            <a:avLst/>
          </a:prstGeom>
          <a:noFill/>
        </p:spPr>
        <p:txBody>
          <a:bodyPr wrap="square">
            <a:spAutoFit/>
          </a:bodyPr>
          <a:lstStyle/>
          <a:p>
            <a:r>
              <a:rPr lang="ja-JP" altLang="en-US" sz="2800" b="1" dirty="0">
                <a:solidFill>
                  <a:schemeClr val="bg1"/>
                </a:solidFill>
              </a:rPr>
              <a:t>４</a:t>
            </a:r>
          </a:p>
        </p:txBody>
      </p:sp>
      <p:sp>
        <p:nvSpPr>
          <p:cNvPr id="3" name="テキスト ボックス 2">
            <a:extLst>
              <a:ext uri="{FF2B5EF4-FFF2-40B4-BE49-F238E27FC236}">
                <a16:creationId xmlns:a16="http://schemas.microsoft.com/office/drawing/2014/main" id="{94E2313B-CAA3-6B9A-DBE7-6852CCEE9B7C}"/>
              </a:ext>
            </a:extLst>
          </p:cNvPr>
          <p:cNvSpPr txBox="1"/>
          <p:nvPr/>
        </p:nvSpPr>
        <p:spPr>
          <a:xfrm>
            <a:off x="923758" y="1121581"/>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教育を修了した作業員は、一人ＫＹ推進運動シールをヘルメットに貼る　</a:t>
            </a:r>
            <a:endParaRPr lang="ja-JP" altLang="en-US" dirty="0"/>
          </a:p>
        </p:txBody>
      </p:sp>
      <p:pic>
        <p:nvPicPr>
          <p:cNvPr id="23" name="図 22" descr="テキスト&#10;&#10;AI によって生成されたコンテンツは間違っている可能性があります。">
            <a:extLst>
              <a:ext uri="{FF2B5EF4-FFF2-40B4-BE49-F238E27FC236}">
                <a16:creationId xmlns:a16="http://schemas.microsoft.com/office/drawing/2014/main" id="{3EF47453-687A-8C41-200F-F6DEA3EB1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89148">
            <a:off x="7770029" y="3251689"/>
            <a:ext cx="427478" cy="198323"/>
          </a:xfrm>
          <a:prstGeom prst="rect">
            <a:avLst/>
          </a:prstGeom>
        </p:spPr>
      </p:pic>
      <p:sp>
        <p:nvSpPr>
          <p:cNvPr id="11" name="楕円 10">
            <a:extLst>
              <a:ext uri="{FF2B5EF4-FFF2-40B4-BE49-F238E27FC236}">
                <a16:creationId xmlns:a16="http://schemas.microsoft.com/office/drawing/2014/main" id="{F576CE00-EAB0-1B3F-F820-2EF83A1351D7}"/>
              </a:ext>
            </a:extLst>
          </p:cNvPr>
          <p:cNvSpPr/>
          <p:nvPr/>
        </p:nvSpPr>
        <p:spPr>
          <a:xfrm>
            <a:off x="458176" y="2325850"/>
            <a:ext cx="5565532" cy="3208311"/>
          </a:xfrm>
          <a:prstGeom prst="ellipse">
            <a:avLst/>
          </a:prstGeom>
          <a:solidFill>
            <a:schemeClr val="bg1"/>
          </a:solidFill>
          <a:ln>
            <a:solidFill>
              <a:schemeClr val="bg1"/>
            </a:solid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descr="テキスト&#10;&#10;AI によって生成されたコンテンツは間違っている可能性があります。">
            <a:extLst>
              <a:ext uri="{FF2B5EF4-FFF2-40B4-BE49-F238E27FC236}">
                <a16:creationId xmlns:a16="http://schemas.microsoft.com/office/drawing/2014/main" id="{CFBCA1C7-102F-201A-F7D7-176A0491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474" y="3067475"/>
            <a:ext cx="3994479" cy="1853189"/>
          </a:xfrm>
          <a:prstGeom prst="rect">
            <a:avLst/>
          </a:prstGeom>
        </p:spPr>
      </p:pic>
      <p:pic>
        <p:nvPicPr>
          <p:cNvPr id="10" name="図 9">
            <a:extLst>
              <a:ext uri="{FF2B5EF4-FFF2-40B4-BE49-F238E27FC236}">
                <a16:creationId xmlns:a16="http://schemas.microsoft.com/office/drawing/2014/main" id="{53EE6A55-D47F-EB8B-6A4D-2A1DA00E4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947" y="2198247"/>
            <a:ext cx="2872620" cy="3983111"/>
          </a:xfrm>
          <a:prstGeom prst="rect">
            <a:avLst/>
          </a:prstGeom>
          <a:effectLst/>
        </p:spPr>
      </p:pic>
      <p:sp>
        <p:nvSpPr>
          <p:cNvPr id="12" name="スライド番号プレースホルダー 11">
            <a:extLst>
              <a:ext uri="{FF2B5EF4-FFF2-40B4-BE49-F238E27FC236}">
                <a16:creationId xmlns:a16="http://schemas.microsoft.com/office/drawing/2014/main" id="{92F93CF7-2D82-B46F-ABA3-038500178169}"/>
              </a:ext>
            </a:extLst>
          </p:cNvPr>
          <p:cNvSpPr>
            <a:spLocks noGrp="1"/>
          </p:cNvSpPr>
          <p:nvPr>
            <p:ph type="sldNum" sz="quarter" idx="12"/>
          </p:nvPr>
        </p:nvSpPr>
        <p:spPr/>
        <p:txBody>
          <a:bodyPr/>
          <a:lstStyle/>
          <a:p>
            <a:fld id="{A388F369-06AE-40A0-B6A0-4CBA8A71DB5D}" type="slidenum">
              <a:rPr kumimoji="1" lang="ja-JP" altLang="en-US" smtClean="0"/>
              <a:t>13</a:t>
            </a:fld>
            <a:endParaRPr kumimoji="1" lang="ja-JP" altLang="en-US"/>
          </a:p>
        </p:txBody>
      </p:sp>
    </p:spTree>
    <p:extLst>
      <p:ext uri="{BB962C8B-B14F-4D97-AF65-F5344CB8AC3E}">
        <p14:creationId xmlns:p14="http://schemas.microsoft.com/office/powerpoint/2010/main" val="383626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497D-D7F7-CAC3-03F6-42F44318ECA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F5F85CF-1898-C1FE-5F7B-0028D135F574}"/>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073EEF69-93AD-116A-17AC-C125D52B7BA7}"/>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274CFD9F-1F39-CA97-F0FA-FE141C331A16}"/>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0">
                  <a:solidFill>
                    <a:schemeClr val="bg1">
                      <a:lumMod val="65000"/>
                    </a:schemeClr>
                  </a:solidFill>
                </a:ln>
                <a:solidFill>
                  <a:schemeClr val="tx1"/>
                </a:solidFill>
              </a:rPr>
              <a:t>（）　</a:t>
            </a: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3439F1A5-C63A-B0D4-ABCA-FB16ADEDB773}"/>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sp>
        <p:nvSpPr>
          <p:cNvPr id="7" name="四角形: 角を丸くする 6">
            <a:extLst>
              <a:ext uri="{FF2B5EF4-FFF2-40B4-BE49-F238E27FC236}">
                <a16:creationId xmlns:a16="http://schemas.microsoft.com/office/drawing/2014/main" id="{332A7075-A1EF-0C4F-41B2-B6D4DE76C748}"/>
              </a:ext>
            </a:extLst>
          </p:cNvPr>
          <p:cNvSpPr/>
          <p:nvPr/>
        </p:nvSpPr>
        <p:spPr>
          <a:xfrm>
            <a:off x="337970" y="1024760"/>
            <a:ext cx="8446299" cy="821131"/>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58469DBA-8013-6516-C3DA-480EC314A591}"/>
              </a:ext>
            </a:extLst>
          </p:cNvPr>
          <p:cNvSpPr/>
          <p:nvPr/>
        </p:nvSpPr>
        <p:spPr>
          <a:xfrm>
            <a:off x="337971" y="1024760"/>
            <a:ext cx="571500" cy="821131"/>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DC3045A6-792A-D3DF-6EA4-2BB89511D6DF}"/>
              </a:ext>
            </a:extLst>
          </p:cNvPr>
          <p:cNvSpPr txBox="1"/>
          <p:nvPr/>
        </p:nvSpPr>
        <p:spPr>
          <a:xfrm>
            <a:off x="359731" y="1207599"/>
            <a:ext cx="390524" cy="523220"/>
          </a:xfrm>
          <a:prstGeom prst="rect">
            <a:avLst/>
          </a:prstGeom>
          <a:noFill/>
        </p:spPr>
        <p:txBody>
          <a:bodyPr wrap="square">
            <a:spAutoFit/>
          </a:bodyPr>
          <a:lstStyle/>
          <a:p>
            <a:r>
              <a:rPr lang="ja-JP" altLang="en-US" sz="2800" b="1" dirty="0">
                <a:solidFill>
                  <a:schemeClr val="bg1"/>
                </a:solidFill>
              </a:rPr>
              <a:t>５</a:t>
            </a:r>
          </a:p>
        </p:txBody>
      </p:sp>
      <p:sp>
        <p:nvSpPr>
          <p:cNvPr id="11" name="テキスト ボックス 10">
            <a:extLst>
              <a:ext uri="{FF2B5EF4-FFF2-40B4-BE49-F238E27FC236}">
                <a16:creationId xmlns:a16="http://schemas.microsoft.com/office/drawing/2014/main" id="{75D20399-6002-D915-C9F4-1C18B3CF9E57}"/>
              </a:ext>
            </a:extLst>
          </p:cNvPr>
          <p:cNvSpPr txBox="1"/>
          <p:nvPr/>
        </p:nvSpPr>
        <p:spPr>
          <a:xfrm>
            <a:off x="905205" y="1099877"/>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作業所において、作業所教育報告書作成し、運動実施責任者へ提出する　</a:t>
            </a:r>
            <a:endParaRPr lang="ja-JP" altLang="en-US" dirty="0"/>
          </a:p>
        </p:txBody>
      </p:sp>
      <p:pic>
        <p:nvPicPr>
          <p:cNvPr id="12" name="図 11">
            <a:extLst>
              <a:ext uri="{FF2B5EF4-FFF2-40B4-BE49-F238E27FC236}">
                <a16:creationId xmlns:a16="http://schemas.microsoft.com/office/drawing/2014/main" id="{A97E0D58-02FE-A780-EE27-B64E26C509FE}"/>
              </a:ext>
            </a:extLst>
          </p:cNvPr>
          <p:cNvPicPr>
            <a:picLocks noChangeAspect="1"/>
          </p:cNvPicPr>
          <p:nvPr/>
        </p:nvPicPr>
        <p:blipFill rotWithShape="1">
          <a:blip r:embed="rId3">
            <a:extLst>
              <a:ext uri="{28A0092B-C50C-407E-A947-70E740481C1C}">
                <a14:useLocalDpi xmlns:a14="http://schemas.microsoft.com/office/drawing/2010/main" val="0"/>
              </a:ext>
            </a:extLst>
          </a:blip>
          <a:srcRect l="44945" r="35625" b="33682"/>
          <a:stretch/>
        </p:blipFill>
        <p:spPr>
          <a:xfrm>
            <a:off x="6394156" y="3429000"/>
            <a:ext cx="1423880" cy="2551506"/>
          </a:xfrm>
          <a:prstGeom prst="rect">
            <a:avLst/>
          </a:prstGeom>
        </p:spPr>
      </p:pic>
      <p:sp>
        <p:nvSpPr>
          <p:cNvPr id="14" name="四角形: 角を丸くする 13">
            <a:extLst>
              <a:ext uri="{FF2B5EF4-FFF2-40B4-BE49-F238E27FC236}">
                <a16:creationId xmlns:a16="http://schemas.microsoft.com/office/drawing/2014/main" id="{79FCC54D-0364-765D-1FFF-B13A61378A33}"/>
              </a:ext>
            </a:extLst>
          </p:cNvPr>
          <p:cNvSpPr/>
          <p:nvPr/>
        </p:nvSpPr>
        <p:spPr>
          <a:xfrm>
            <a:off x="6035947" y="5842765"/>
            <a:ext cx="2140298" cy="348984"/>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運動実施責任者</a:t>
            </a:r>
          </a:p>
        </p:txBody>
      </p:sp>
      <p:pic>
        <p:nvPicPr>
          <p:cNvPr id="15" name="図 14">
            <a:extLst>
              <a:ext uri="{FF2B5EF4-FFF2-40B4-BE49-F238E27FC236}">
                <a16:creationId xmlns:a16="http://schemas.microsoft.com/office/drawing/2014/main" id="{36CCC2EB-3226-2408-3FE8-2D0FE74B7BDD}"/>
              </a:ext>
            </a:extLst>
          </p:cNvPr>
          <p:cNvPicPr>
            <a:picLocks noChangeAspect="1"/>
          </p:cNvPicPr>
          <p:nvPr/>
        </p:nvPicPr>
        <p:blipFill rotWithShape="1">
          <a:blip r:embed="rId4">
            <a:extLst>
              <a:ext uri="{28A0092B-C50C-407E-A947-70E740481C1C}">
                <a14:useLocalDpi xmlns:a14="http://schemas.microsoft.com/office/drawing/2010/main" val="0"/>
              </a:ext>
            </a:extLst>
          </a:blip>
          <a:srcRect l="24004" t="1" r="26724" b="44611"/>
          <a:stretch/>
        </p:blipFill>
        <p:spPr>
          <a:xfrm>
            <a:off x="1150985" y="3624254"/>
            <a:ext cx="1511829" cy="2356252"/>
          </a:xfrm>
          <a:prstGeom prst="rect">
            <a:avLst/>
          </a:prstGeom>
        </p:spPr>
      </p:pic>
      <p:sp>
        <p:nvSpPr>
          <p:cNvPr id="16" name="四角形: 角を丸くする 15">
            <a:extLst>
              <a:ext uri="{FF2B5EF4-FFF2-40B4-BE49-F238E27FC236}">
                <a16:creationId xmlns:a16="http://schemas.microsoft.com/office/drawing/2014/main" id="{63152F29-BA5C-9CB4-41B5-3262935637EA}"/>
              </a:ext>
            </a:extLst>
          </p:cNvPr>
          <p:cNvSpPr/>
          <p:nvPr/>
        </p:nvSpPr>
        <p:spPr>
          <a:xfrm>
            <a:off x="892744" y="5854567"/>
            <a:ext cx="2048517" cy="348984"/>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b="1" dirty="0"/>
              <a:t>作業所</a:t>
            </a:r>
          </a:p>
        </p:txBody>
      </p:sp>
      <p:pic>
        <p:nvPicPr>
          <p:cNvPr id="29" name="図 28">
            <a:extLst>
              <a:ext uri="{FF2B5EF4-FFF2-40B4-BE49-F238E27FC236}">
                <a16:creationId xmlns:a16="http://schemas.microsoft.com/office/drawing/2014/main" id="{6F974935-5224-CA1A-8A78-D7CB3F676FCB}"/>
              </a:ext>
            </a:extLst>
          </p:cNvPr>
          <p:cNvPicPr>
            <a:picLocks noChangeAspect="1"/>
          </p:cNvPicPr>
          <p:nvPr/>
        </p:nvPicPr>
        <p:blipFill>
          <a:blip r:embed="rId5"/>
          <a:stretch>
            <a:fillRect/>
          </a:stretch>
        </p:blipFill>
        <p:spPr>
          <a:xfrm>
            <a:off x="3118876" y="2013516"/>
            <a:ext cx="2652053" cy="3744607"/>
          </a:xfrm>
          <a:prstGeom prst="rect">
            <a:avLst/>
          </a:prstGeom>
        </p:spPr>
      </p:pic>
      <p:sp>
        <p:nvSpPr>
          <p:cNvPr id="39" name="矢印: 山形 38">
            <a:extLst>
              <a:ext uri="{FF2B5EF4-FFF2-40B4-BE49-F238E27FC236}">
                <a16:creationId xmlns:a16="http://schemas.microsoft.com/office/drawing/2014/main" id="{BA0D9835-B46E-7146-87D9-E911A010787A}"/>
              </a:ext>
            </a:extLst>
          </p:cNvPr>
          <p:cNvSpPr/>
          <p:nvPr/>
        </p:nvSpPr>
        <p:spPr>
          <a:xfrm>
            <a:off x="300248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40" name="矢印: 山形 39">
            <a:extLst>
              <a:ext uri="{FF2B5EF4-FFF2-40B4-BE49-F238E27FC236}">
                <a16:creationId xmlns:a16="http://schemas.microsoft.com/office/drawing/2014/main" id="{FB7CBA4B-7E85-3805-1918-9251E09E8936}"/>
              </a:ext>
            </a:extLst>
          </p:cNvPr>
          <p:cNvSpPr/>
          <p:nvPr/>
        </p:nvSpPr>
        <p:spPr>
          <a:xfrm>
            <a:off x="327379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41" name="矢印: 山形 40">
            <a:extLst>
              <a:ext uri="{FF2B5EF4-FFF2-40B4-BE49-F238E27FC236}">
                <a16:creationId xmlns:a16="http://schemas.microsoft.com/office/drawing/2014/main" id="{B120950C-0439-E58F-84F0-0F856D0830A4}"/>
              </a:ext>
            </a:extLst>
          </p:cNvPr>
          <p:cNvSpPr/>
          <p:nvPr/>
        </p:nvSpPr>
        <p:spPr>
          <a:xfrm>
            <a:off x="354509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42" name="矢印: 山形 41">
            <a:extLst>
              <a:ext uri="{FF2B5EF4-FFF2-40B4-BE49-F238E27FC236}">
                <a16:creationId xmlns:a16="http://schemas.microsoft.com/office/drawing/2014/main" id="{62284198-1EB9-E7CC-15A3-D28DB1E361D4}"/>
              </a:ext>
            </a:extLst>
          </p:cNvPr>
          <p:cNvSpPr/>
          <p:nvPr/>
        </p:nvSpPr>
        <p:spPr>
          <a:xfrm>
            <a:off x="381640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43" name="矢印: 山形 42">
            <a:extLst>
              <a:ext uri="{FF2B5EF4-FFF2-40B4-BE49-F238E27FC236}">
                <a16:creationId xmlns:a16="http://schemas.microsoft.com/office/drawing/2014/main" id="{1BC2C77A-6064-8CAE-EB79-25B652782DAC}"/>
              </a:ext>
            </a:extLst>
          </p:cNvPr>
          <p:cNvSpPr/>
          <p:nvPr/>
        </p:nvSpPr>
        <p:spPr>
          <a:xfrm>
            <a:off x="408770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44" name="矢印: 山形 43">
            <a:extLst>
              <a:ext uri="{FF2B5EF4-FFF2-40B4-BE49-F238E27FC236}">
                <a16:creationId xmlns:a16="http://schemas.microsoft.com/office/drawing/2014/main" id="{119D0D7C-EE2C-D5A7-C77F-408EDE8F5C22}"/>
              </a:ext>
            </a:extLst>
          </p:cNvPr>
          <p:cNvSpPr/>
          <p:nvPr/>
        </p:nvSpPr>
        <p:spPr>
          <a:xfrm>
            <a:off x="435901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45" name="矢印: 山形 44">
            <a:extLst>
              <a:ext uri="{FF2B5EF4-FFF2-40B4-BE49-F238E27FC236}">
                <a16:creationId xmlns:a16="http://schemas.microsoft.com/office/drawing/2014/main" id="{1554F66D-A70E-92D8-FB21-54580656E5A4}"/>
              </a:ext>
            </a:extLst>
          </p:cNvPr>
          <p:cNvSpPr/>
          <p:nvPr/>
        </p:nvSpPr>
        <p:spPr>
          <a:xfrm>
            <a:off x="463031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46" name="矢印: 山形 45">
            <a:extLst>
              <a:ext uri="{FF2B5EF4-FFF2-40B4-BE49-F238E27FC236}">
                <a16:creationId xmlns:a16="http://schemas.microsoft.com/office/drawing/2014/main" id="{3A81FF1E-A1E4-01D9-F489-8D990DD68965}"/>
              </a:ext>
            </a:extLst>
          </p:cNvPr>
          <p:cNvSpPr/>
          <p:nvPr/>
        </p:nvSpPr>
        <p:spPr>
          <a:xfrm>
            <a:off x="490162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63" name="矢印: 山形 62">
            <a:extLst>
              <a:ext uri="{FF2B5EF4-FFF2-40B4-BE49-F238E27FC236}">
                <a16:creationId xmlns:a16="http://schemas.microsoft.com/office/drawing/2014/main" id="{6706BE52-8876-0990-1717-97FE110A085C}"/>
              </a:ext>
            </a:extLst>
          </p:cNvPr>
          <p:cNvSpPr/>
          <p:nvPr/>
        </p:nvSpPr>
        <p:spPr>
          <a:xfrm>
            <a:off x="516080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64" name="矢印: 山形 63">
            <a:extLst>
              <a:ext uri="{FF2B5EF4-FFF2-40B4-BE49-F238E27FC236}">
                <a16:creationId xmlns:a16="http://schemas.microsoft.com/office/drawing/2014/main" id="{B5B58E5C-F7A1-B3B9-2687-5259A748D744}"/>
              </a:ext>
            </a:extLst>
          </p:cNvPr>
          <p:cNvSpPr/>
          <p:nvPr/>
        </p:nvSpPr>
        <p:spPr>
          <a:xfrm>
            <a:off x="543211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65" name="矢印: 山形 64">
            <a:extLst>
              <a:ext uri="{FF2B5EF4-FFF2-40B4-BE49-F238E27FC236}">
                <a16:creationId xmlns:a16="http://schemas.microsoft.com/office/drawing/2014/main" id="{45709B91-F186-C0FE-66CA-F134C4F617C8}"/>
              </a:ext>
            </a:extLst>
          </p:cNvPr>
          <p:cNvSpPr/>
          <p:nvPr/>
        </p:nvSpPr>
        <p:spPr>
          <a:xfrm>
            <a:off x="570341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3" name="スライド番号プレースホルダー 2">
            <a:extLst>
              <a:ext uri="{FF2B5EF4-FFF2-40B4-BE49-F238E27FC236}">
                <a16:creationId xmlns:a16="http://schemas.microsoft.com/office/drawing/2014/main" id="{389B0568-86F3-C942-8F5D-F370B4EC5F65}"/>
              </a:ext>
            </a:extLst>
          </p:cNvPr>
          <p:cNvSpPr>
            <a:spLocks noGrp="1"/>
          </p:cNvSpPr>
          <p:nvPr>
            <p:ph type="sldNum" sz="quarter" idx="12"/>
          </p:nvPr>
        </p:nvSpPr>
        <p:spPr/>
        <p:txBody>
          <a:bodyPr/>
          <a:lstStyle/>
          <a:p>
            <a:fld id="{A388F369-06AE-40A0-B6A0-4CBA8A71DB5D}" type="slidenum">
              <a:rPr kumimoji="1" lang="ja-JP" altLang="en-US" smtClean="0"/>
              <a:t>14</a:t>
            </a:fld>
            <a:endParaRPr kumimoji="1" lang="ja-JP" altLang="en-US"/>
          </a:p>
        </p:txBody>
      </p:sp>
    </p:spTree>
    <p:extLst>
      <p:ext uri="{BB962C8B-B14F-4D97-AF65-F5344CB8AC3E}">
        <p14:creationId xmlns:p14="http://schemas.microsoft.com/office/powerpoint/2010/main" val="211770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1089D-F906-B757-4E79-0CCF2B7CD93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A9B7DB2-6050-3D10-3409-E083C1A5A537}"/>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5A082699-B117-6365-6475-6E76DF65282A}"/>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AFABC43A-898F-792D-4D0B-EBBA29BAA275}"/>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5493E348-E84E-FEE6-E772-6D8DCF82CEB3}"/>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sp>
        <p:nvSpPr>
          <p:cNvPr id="7" name="四角形: 角を丸くする 6">
            <a:extLst>
              <a:ext uri="{FF2B5EF4-FFF2-40B4-BE49-F238E27FC236}">
                <a16:creationId xmlns:a16="http://schemas.microsoft.com/office/drawing/2014/main" id="{DE64D840-DB43-7EF0-4953-4EDCF8EC50CE}"/>
              </a:ext>
            </a:extLst>
          </p:cNvPr>
          <p:cNvSpPr/>
          <p:nvPr/>
        </p:nvSpPr>
        <p:spPr>
          <a:xfrm>
            <a:off x="337970" y="1024761"/>
            <a:ext cx="8446299" cy="687564"/>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D791D909-AC19-D888-4C6C-7484BA020BBC}"/>
              </a:ext>
            </a:extLst>
          </p:cNvPr>
          <p:cNvSpPr/>
          <p:nvPr/>
        </p:nvSpPr>
        <p:spPr>
          <a:xfrm>
            <a:off x="337971" y="1024760"/>
            <a:ext cx="571500" cy="68756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909A6BB-E7E8-058F-85BA-CE8CAF5C405D}"/>
              </a:ext>
            </a:extLst>
          </p:cNvPr>
          <p:cNvSpPr txBox="1"/>
          <p:nvPr/>
        </p:nvSpPr>
        <p:spPr>
          <a:xfrm>
            <a:off x="364494" y="1127549"/>
            <a:ext cx="390524" cy="523220"/>
          </a:xfrm>
          <a:prstGeom prst="rect">
            <a:avLst/>
          </a:prstGeom>
          <a:noFill/>
        </p:spPr>
        <p:txBody>
          <a:bodyPr wrap="square">
            <a:spAutoFit/>
          </a:bodyPr>
          <a:lstStyle/>
          <a:p>
            <a:r>
              <a:rPr lang="ja-JP" altLang="en-US" sz="2800" b="1" dirty="0">
                <a:solidFill>
                  <a:schemeClr val="bg1"/>
                </a:solidFill>
              </a:rPr>
              <a:t>６</a:t>
            </a:r>
          </a:p>
        </p:txBody>
      </p:sp>
      <p:pic>
        <p:nvPicPr>
          <p:cNvPr id="12" name="図 11">
            <a:extLst>
              <a:ext uri="{FF2B5EF4-FFF2-40B4-BE49-F238E27FC236}">
                <a16:creationId xmlns:a16="http://schemas.microsoft.com/office/drawing/2014/main" id="{3AE46109-6D7B-C852-6BCA-D8E7FBBB0922}"/>
              </a:ext>
            </a:extLst>
          </p:cNvPr>
          <p:cNvPicPr>
            <a:picLocks noChangeAspect="1"/>
          </p:cNvPicPr>
          <p:nvPr/>
        </p:nvPicPr>
        <p:blipFill rotWithShape="1">
          <a:blip r:embed="rId3">
            <a:extLst>
              <a:ext uri="{28A0092B-C50C-407E-A947-70E740481C1C}">
                <a14:useLocalDpi xmlns:a14="http://schemas.microsoft.com/office/drawing/2010/main" val="0"/>
              </a:ext>
            </a:extLst>
          </a:blip>
          <a:srcRect l="44945" r="35625" b="33682"/>
          <a:stretch/>
        </p:blipFill>
        <p:spPr>
          <a:xfrm>
            <a:off x="1084745" y="3449096"/>
            <a:ext cx="1423880" cy="2551506"/>
          </a:xfrm>
          <a:prstGeom prst="rect">
            <a:avLst/>
          </a:prstGeom>
        </p:spPr>
      </p:pic>
      <p:sp>
        <p:nvSpPr>
          <p:cNvPr id="14" name="四角形: 角を丸くする 13">
            <a:extLst>
              <a:ext uri="{FF2B5EF4-FFF2-40B4-BE49-F238E27FC236}">
                <a16:creationId xmlns:a16="http://schemas.microsoft.com/office/drawing/2014/main" id="{226AA772-C9BD-241A-CD4D-0FD5A0235B67}"/>
              </a:ext>
            </a:extLst>
          </p:cNvPr>
          <p:cNvSpPr/>
          <p:nvPr/>
        </p:nvSpPr>
        <p:spPr>
          <a:xfrm>
            <a:off x="726536" y="5862861"/>
            <a:ext cx="2140298" cy="348984"/>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運動実施責任者</a:t>
            </a:r>
          </a:p>
        </p:txBody>
      </p:sp>
      <p:sp>
        <p:nvSpPr>
          <p:cNvPr id="3" name="テキスト ボックス 2">
            <a:extLst>
              <a:ext uri="{FF2B5EF4-FFF2-40B4-BE49-F238E27FC236}">
                <a16:creationId xmlns:a16="http://schemas.microsoft.com/office/drawing/2014/main" id="{35984FE9-8D6C-FA50-A1FB-6A3D56522E01}"/>
              </a:ext>
            </a:extLst>
          </p:cNvPr>
          <p:cNvSpPr txBox="1"/>
          <p:nvPr/>
        </p:nvSpPr>
        <p:spPr>
          <a:xfrm>
            <a:off x="959806" y="1065994"/>
            <a:ext cx="7846223" cy="646331"/>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運動実施責任者は、報告書を取りまとめ、事業場運動報告書を作成し、所属分会事務局へ提出する　</a:t>
            </a:r>
            <a:endParaRPr lang="ja-JP" altLang="en-US" dirty="0"/>
          </a:p>
        </p:txBody>
      </p:sp>
      <p:sp>
        <p:nvSpPr>
          <p:cNvPr id="9" name="矢印: 山形 8">
            <a:extLst>
              <a:ext uri="{FF2B5EF4-FFF2-40B4-BE49-F238E27FC236}">
                <a16:creationId xmlns:a16="http://schemas.microsoft.com/office/drawing/2014/main" id="{5D90C97C-D74F-0FE9-853D-0B5584E96B84}"/>
              </a:ext>
            </a:extLst>
          </p:cNvPr>
          <p:cNvSpPr/>
          <p:nvPr/>
        </p:nvSpPr>
        <p:spPr>
          <a:xfrm>
            <a:off x="300248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10" name="矢印: 山形 9">
            <a:extLst>
              <a:ext uri="{FF2B5EF4-FFF2-40B4-BE49-F238E27FC236}">
                <a16:creationId xmlns:a16="http://schemas.microsoft.com/office/drawing/2014/main" id="{79CA1800-3353-7D2D-2A47-1D15CE2E3BD5}"/>
              </a:ext>
            </a:extLst>
          </p:cNvPr>
          <p:cNvSpPr/>
          <p:nvPr/>
        </p:nvSpPr>
        <p:spPr>
          <a:xfrm>
            <a:off x="327379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17" name="矢印: 山形 16">
            <a:extLst>
              <a:ext uri="{FF2B5EF4-FFF2-40B4-BE49-F238E27FC236}">
                <a16:creationId xmlns:a16="http://schemas.microsoft.com/office/drawing/2014/main" id="{8986716D-4BB7-1B8A-30D0-270AD6F8CE25}"/>
              </a:ext>
            </a:extLst>
          </p:cNvPr>
          <p:cNvSpPr/>
          <p:nvPr/>
        </p:nvSpPr>
        <p:spPr>
          <a:xfrm>
            <a:off x="354509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18" name="矢印: 山形 17">
            <a:extLst>
              <a:ext uri="{FF2B5EF4-FFF2-40B4-BE49-F238E27FC236}">
                <a16:creationId xmlns:a16="http://schemas.microsoft.com/office/drawing/2014/main" id="{E2902829-EE86-52D3-B940-BB4BA4E40647}"/>
              </a:ext>
            </a:extLst>
          </p:cNvPr>
          <p:cNvSpPr/>
          <p:nvPr/>
        </p:nvSpPr>
        <p:spPr>
          <a:xfrm>
            <a:off x="381640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19" name="矢印: 山形 18">
            <a:extLst>
              <a:ext uri="{FF2B5EF4-FFF2-40B4-BE49-F238E27FC236}">
                <a16:creationId xmlns:a16="http://schemas.microsoft.com/office/drawing/2014/main" id="{316C1E91-09E8-6D0B-BD4B-CDFFC4827BEA}"/>
              </a:ext>
            </a:extLst>
          </p:cNvPr>
          <p:cNvSpPr/>
          <p:nvPr/>
        </p:nvSpPr>
        <p:spPr>
          <a:xfrm>
            <a:off x="408770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20" name="矢印: 山形 19">
            <a:extLst>
              <a:ext uri="{FF2B5EF4-FFF2-40B4-BE49-F238E27FC236}">
                <a16:creationId xmlns:a16="http://schemas.microsoft.com/office/drawing/2014/main" id="{38CD61A3-FC75-C26B-E021-594FA23C6E46}"/>
              </a:ext>
            </a:extLst>
          </p:cNvPr>
          <p:cNvSpPr/>
          <p:nvPr/>
        </p:nvSpPr>
        <p:spPr>
          <a:xfrm>
            <a:off x="435901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21" name="矢印: 山形 20">
            <a:extLst>
              <a:ext uri="{FF2B5EF4-FFF2-40B4-BE49-F238E27FC236}">
                <a16:creationId xmlns:a16="http://schemas.microsoft.com/office/drawing/2014/main" id="{2B74CF9F-BC8B-7135-7A1B-B2ADE5C0FEE3}"/>
              </a:ext>
            </a:extLst>
          </p:cNvPr>
          <p:cNvSpPr/>
          <p:nvPr/>
        </p:nvSpPr>
        <p:spPr>
          <a:xfrm>
            <a:off x="463031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22" name="矢印: 山形 21">
            <a:extLst>
              <a:ext uri="{FF2B5EF4-FFF2-40B4-BE49-F238E27FC236}">
                <a16:creationId xmlns:a16="http://schemas.microsoft.com/office/drawing/2014/main" id="{2C352D03-E147-79F5-6E04-EDA7CFCC1533}"/>
              </a:ext>
            </a:extLst>
          </p:cNvPr>
          <p:cNvSpPr/>
          <p:nvPr/>
        </p:nvSpPr>
        <p:spPr>
          <a:xfrm>
            <a:off x="490162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23" name="矢印: 山形 22">
            <a:extLst>
              <a:ext uri="{FF2B5EF4-FFF2-40B4-BE49-F238E27FC236}">
                <a16:creationId xmlns:a16="http://schemas.microsoft.com/office/drawing/2014/main" id="{09B20542-63CA-AB9B-378F-3348376F75A5}"/>
              </a:ext>
            </a:extLst>
          </p:cNvPr>
          <p:cNvSpPr/>
          <p:nvPr/>
        </p:nvSpPr>
        <p:spPr>
          <a:xfrm>
            <a:off x="516080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24" name="矢印: 山形 23">
            <a:extLst>
              <a:ext uri="{FF2B5EF4-FFF2-40B4-BE49-F238E27FC236}">
                <a16:creationId xmlns:a16="http://schemas.microsoft.com/office/drawing/2014/main" id="{258D57CE-A116-06AC-B2CC-EC910799FA86}"/>
              </a:ext>
            </a:extLst>
          </p:cNvPr>
          <p:cNvSpPr/>
          <p:nvPr/>
        </p:nvSpPr>
        <p:spPr>
          <a:xfrm>
            <a:off x="5432111"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25" name="矢印: 山形 24">
            <a:extLst>
              <a:ext uri="{FF2B5EF4-FFF2-40B4-BE49-F238E27FC236}">
                <a16:creationId xmlns:a16="http://schemas.microsoft.com/office/drawing/2014/main" id="{999EAD15-21B5-DA92-E98B-3DD6D975D1D8}"/>
              </a:ext>
            </a:extLst>
          </p:cNvPr>
          <p:cNvSpPr/>
          <p:nvPr/>
        </p:nvSpPr>
        <p:spPr>
          <a:xfrm>
            <a:off x="5703416" y="5925747"/>
            <a:ext cx="271305" cy="211243"/>
          </a:xfrm>
          <a:prstGeom prst="chevron">
            <a:avLst/>
          </a:prstGeom>
          <a:ln>
            <a:solidFill>
              <a:schemeClr val="bg2">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pic>
        <p:nvPicPr>
          <p:cNvPr id="26" name="図 25">
            <a:extLst>
              <a:ext uri="{FF2B5EF4-FFF2-40B4-BE49-F238E27FC236}">
                <a16:creationId xmlns:a16="http://schemas.microsoft.com/office/drawing/2014/main" id="{93E0497C-8CB3-289F-C777-59AEF89A811E}"/>
              </a:ext>
            </a:extLst>
          </p:cNvPr>
          <p:cNvPicPr>
            <a:picLocks noChangeAspect="1"/>
          </p:cNvPicPr>
          <p:nvPr/>
        </p:nvPicPr>
        <p:blipFill>
          <a:blip r:embed="rId4"/>
          <a:stretch>
            <a:fillRect/>
          </a:stretch>
        </p:blipFill>
        <p:spPr>
          <a:xfrm>
            <a:off x="6179509" y="3912334"/>
            <a:ext cx="1743585" cy="2088268"/>
          </a:xfrm>
          <a:prstGeom prst="rect">
            <a:avLst/>
          </a:prstGeom>
        </p:spPr>
      </p:pic>
      <p:sp>
        <p:nvSpPr>
          <p:cNvPr id="27" name="四角形: 角を丸くする 26">
            <a:extLst>
              <a:ext uri="{FF2B5EF4-FFF2-40B4-BE49-F238E27FC236}">
                <a16:creationId xmlns:a16="http://schemas.microsoft.com/office/drawing/2014/main" id="{4E98CAA8-D321-FC54-882D-3BC02173011A}"/>
              </a:ext>
            </a:extLst>
          </p:cNvPr>
          <p:cNvSpPr/>
          <p:nvPr/>
        </p:nvSpPr>
        <p:spPr>
          <a:xfrm>
            <a:off x="6183764" y="5850210"/>
            <a:ext cx="1446799" cy="348984"/>
          </a:xfrm>
          <a:prstGeom prst="roundRect">
            <a:avLst>
              <a:gd name="adj" fmla="val 50000"/>
            </a:avLst>
          </a:prstGeom>
          <a:solidFill>
            <a:srgbClr val="FF5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所属分会</a:t>
            </a:r>
          </a:p>
        </p:txBody>
      </p:sp>
      <p:pic>
        <p:nvPicPr>
          <p:cNvPr id="31" name="図 30">
            <a:extLst>
              <a:ext uri="{FF2B5EF4-FFF2-40B4-BE49-F238E27FC236}">
                <a16:creationId xmlns:a16="http://schemas.microsoft.com/office/drawing/2014/main" id="{FDEA2B55-3CB9-74BF-9950-4C990E748AC9}"/>
              </a:ext>
            </a:extLst>
          </p:cNvPr>
          <p:cNvPicPr>
            <a:picLocks noChangeAspect="1"/>
          </p:cNvPicPr>
          <p:nvPr/>
        </p:nvPicPr>
        <p:blipFill>
          <a:blip r:embed="rId5"/>
          <a:stretch>
            <a:fillRect/>
          </a:stretch>
        </p:blipFill>
        <p:spPr>
          <a:xfrm>
            <a:off x="3033114" y="1848199"/>
            <a:ext cx="2819638" cy="3985040"/>
          </a:xfrm>
          <a:prstGeom prst="rect">
            <a:avLst/>
          </a:prstGeom>
          <a:ln>
            <a:solidFill>
              <a:schemeClr val="bg2">
                <a:lumMod val="75000"/>
              </a:schemeClr>
            </a:solidFill>
          </a:ln>
        </p:spPr>
      </p:pic>
      <p:sp>
        <p:nvSpPr>
          <p:cNvPr id="32" name="テキスト ボックス 31">
            <a:extLst>
              <a:ext uri="{FF2B5EF4-FFF2-40B4-BE49-F238E27FC236}">
                <a16:creationId xmlns:a16="http://schemas.microsoft.com/office/drawing/2014/main" id="{38104926-1586-0C85-95C0-A9893A7631E0}"/>
              </a:ext>
            </a:extLst>
          </p:cNvPr>
          <p:cNvSpPr txBox="1"/>
          <p:nvPr/>
        </p:nvSpPr>
        <p:spPr>
          <a:xfrm>
            <a:off x="3437586" y="3240414"/>
            <a:ext cx="493165" cy="230832"/>
          </a:xfrm>
          <a:prstGeom prst="rect">
            <a:avLst/>
          </a:prstGeom>
          <a:noFill/>
        </p:spPr>
        <p:txBody>
          <a:bodyPr wrap="square" rtlCol="0">
            <a:spAutoFit/>
          </a:bodyPr>
          <a:lstStyle/>
          <a:p>
            <a:r>
              <a:rPr kumimoji="1" lang="ja-JP" altLang="en-US" sz="900" b="1" dirty="0">
                <a:solidFill>
                  <a:srgbClr val="FF603B"/>
                </a:solidFill>
                <a:latin typeface="HGSｺﾞｼｯｸE" panose="020B0900000000000000" pitchFamily="50" charset="-128"/>
                <a:ea typeface="HGSｺﾞｼｯｸE" panose="020B0900000000000000" pitchFamily="50" charset="-128"/>
              </a:rPr>
              <a:t>４</a:t>
            </a:r>
          </a:p>
        </p:txBody>
      </p:sp>
      <p:sp>
        <p:nvSpPr>
          <p:cNvPr id="33" name="テキスト ボックス 32">
            <a:extLst>
              <a:ext uri="{FF2B5EF4-FFF2-40B4-BE49-F238E27FC236}">
                <a16:creationId xmlns:a16="http://schemas.microsoft.com/office/drawing/2014/main" id="{293629FC-896E-ADE2-1132-B0C38732EF39}"/>
              </a:ext>
            </a:extLst>
          </p:cNvPr>
          <p:cNvSpPr txBox="1"/>
          <p:nvPr/>
        </p:nvSpPr>
        <p:spPr>
          <a:xfrm>
            <a:off x="4321675" y="4379641"/>
            <a:ext cx="2030553" cy="215444"/>
          </a:xfrm>
          <a:prstGeom prst="rect">
            <a:avLst/>
          </a:prstGeom>
          <a:noFill/>
        </p:spPr>
        <p:txBody>
          <a:bodyPr wrap="square" rtlCol="0">
            <a:spAutoFit/>
          </a:bodyPr>
          <a:lstStyle/>
          <a:p>
            <a:r>
              <a:rPr kumimoji="1" lang="ja-JP" altLang="en-US" sz="800" dirty="0">
                <a:solidFill>
                  <a:srgbClr val="FF603B"/>
                </a:solidFill>
                <a:latin typeface="HGSｺﾞｼｯｸE" panose="020B0900000000000000" pitchFamily="50" charset="-128"/>
                <a:ea typeface="HGSｺﾞｼｯｸE" panose="020B0900000000000000" pitchFamily="50" charset="-128"/>
              </a:rPr>
              <a:t>埼玉県〇〇市〇〇△</a:t>
            </a:r>
            <a:r>
              <a:rPr kumimoji="1" lang="en-US" altLang="ja-JP" sz="800" dirty="0">
                <a:solidFill>
                  <a:srgbClr val="FF603B"/>
                </a:solidFill>
                <a:latin typeface="HGSｺﾞｼｯｸE" panose="020B0900000000000000" pitchFamily="50" charset="-128"/>
                <a:ea typeface="HGSｺﾞｼｯｸE" panose="020B0900000000000000" pitchFamily="50" charset="-128"/>
              </a:rPr>
              <a:t>-</a:t>
            </a:r>
            <a:r>
              <a:rPr kumimoji="1" lang="ja-JP" altLang="en-US" sz="800" dirty="0">
                <a:solidFill>
                  <a:srgbClr val="FF603B"/>
                </a:solidFill>
                <a:latin typeface="HGSｺﾞｼｯｸE" panose="020B0900000000000000" pitchFamily="50" charset="-128"/>
                <a:ea typeface="HGSｺﾞｼｯｸE" panose="020B0900000000000000" pitchFamily="50" charset="-128"/>
              </a:rPr>
              <a:t>□</a:t>
            </a:r>
          </a:p>
        </p:txBody>
      </p:sp>
      <p:sp>
        <p:nvSpPr>
          <p:cNvPr id="34" name="テキスト ボックス 33">
            <a:extLst>
              <a:ext uri="{FF2B5EF4-FFF2-40B4-BE49-F238E27FC236}">
                <a16:creationId xmlns:a16="http://schemas.microsoft.com/office/drawing/2014/main" id="{B2694B4A-60FD-BDDA-65C9-DD511179342D}"/>
              </a:ext>
            </a:extLst>
          </p:cNvPr>
          <p:cNvSpPr txBox="1"/>
          <p:nvPr/>
        </p:nvSpPr>
        <p:spPr>
          <a:xfrm>
            <a:off x="3437586" y="3448338"/>
            <a:ext cx="493165" cy="230832"/>
          </a:xfrm>
          <a:prstGeom prst="rect">
            <a:avLst/>
          </a:prstGeom>
          <a:noFill/>
        </p:spPr>
        <p:txBody>
          <a:bodyPr wrap="square" rtlCol="0">
            <a:spAutoFit/>
          </a:bodyPr>
          <a:lstStyle/>
          <a:p>
            <a:r>
              <a:rPr kumimoji="1" lang="ja-JP" altLang="en-US" sz="900" b="1" dirty="0">
                <a:solidFill>
                  <a:srgbClr val="FF603B"/>
                </a:solidFill>
                <a:latin typeface="HGSｺﾞｼｯｸE" panose="020B0900000000000000" pitchFamily="50" charset="-128"/>
                <a:ea typeface="HGSｺﾞｼｯｸE" panose="020B0900000000000000" pitchFamily="50" charset="-128"/>
              </a:rPr>
              <a:t>５</a:t>
            </a:r>
          </a:p>
        </p:txBody>
      </p:sp>
      <p:sp>
        <p:nvSpPr>
          <p:cNvPr id="35" name="テキスト ボックス 34">
            <a:extLst>
              <a:ext uri="{FF2B5EF4-FFF2-40B4-BE49-F238E27FC236}">
                <a16:creationId xmlns:a16="http://schemas.microsoft.com/office/drawing/2014/main" id="{62D6FB1F-268C-29A1-0A2A-8FAA4281A605}"/>
              </a:ext>
            </a:extLst>
          </p:cNvPr>
          <p:cNvSpPr txBox="1"/>
          <p:nvPr/>
        </p:nvSpPr>
        <p:spPr>
          <a:xfrm>
            <a:off x="3443606" y="3652133"/>
            <a:ext cx="493165" cy="230832"/>
          </a:xfrm>
          <a:prstGeom prst="rect">
            <a:avLst/>
          </a:prstGeom>
          <a:noFill/>
        </p:spPr>
        <p:txBody>
          <a:bodyPr wrap="square" rtlCol="0">
            <a:spAutoFit/>
          </a:bodyPr>
          <a:lstStyle/>
          <a:p>
            <a:r>
              <a:rPr kumimoji="1" lang="ja-JP" altLang="en-US" sz="900" b="1" dirty="0">
                <a:solidFill>
                  <a:srgbClr val="FF603B"/>
                </a:solidFill>
                <a:latin typeface="HGSｺﾞｼｯｸE" panose="020B0900000000000000" pitchFamily="50" charset="-128"/>
                <a:ea typeface="HGSｺﾞｼｯｸE" panose="020B0900000000000000" pitchFamily="50" charset="-128"/>
              </a:rPr>
              <a:t>６</a:t>
            </a:r>
          </a:p>
        </p:txBody>
      </p:sp>
      <p:sp>
        <p:nvSpPr>
          <p:cNvPr id="36" name="テキスト ボックス 35">
            <a:extLst>
              <a:ext uri="{FF2B5EF4-FFF2-40B4-BE49-F238E27FC236}">
                <a16:creationId xmlns:a16="http://schemas.microsoft.com/office/drawing/2014/main" id="{06CDBFF3-3FC8-1EE3-1B5F-9D3F75AEBF60}"/>
              </a:ext>
            </a:extLst>
          </p:cNvPr>
          <p:cNvSpPr txBox="1"/>
          <p:nvPr/>
        </p:nvSpPr>
        <p:spPr>
          <a:xfrm>
            <a:off x="3865846" y="3255934"/>
            <a:ext cx="493165"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１０</a:t>
            </a:r>
          </a:p>
        </p:txBody>
      </p:sp>
      <p:sp>
        <p:nvSpPr>
          <p:cNvPr id="37" name="テキスト ボックス 36">
            <a:extLst>
              <a:ext uri="{FF2B5EF4-FFF2-40B4-BE49-F238E27FC236}">
                <a16:creationId xmlns:a16="http://schemas.microsoft.com/office/drawing/2014/main" id="{65DAC177-347E-87E2-6578-634717B48970}"/>
              </a:ext>
            </a:extLst>
          </p:cNvPr>
          <p:cNvSpPr txBox="1"/>
          <p:nvPr/>
        </p:nvSpPr>
        <p:spPr>
          <a:xfrm>
            <a:off x="3865845" y="3448338"/>
            <a:ext cx="493165"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８</a:t>
            </a:r>
          </a:p>
        </p:txBody>
      </p:sp>
      <p:sp>
        <p:nvSpPr>
          <p:cNvPr id="38" name="テキスト ボックス 37">
            <a:extLst>
              <a:ext uri="{FF2B5EF4-FFF2-40B4-BE49-F238E27FC236}">
                <a16:creationId xmlns:a16="http://schemas.microsoft.com/office/drawing/2014/main" id="{1C607C4C-32DE-5818-BAC3-BD3B61FF3FF6}"/>
              </a:ext>
            </a:extLst>
          </p:cNvPr>
          <p:cNvSpPr txBox="1"/>
          <p:nvPr/>
        </p:nvSpPr>
        <p:spPr>
          <a:xfrm>
            <a:off x="3865845" y="3651102"/>
            <a:ext cx="493165"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１２</a:t>
            </a:r>
          </a:p>
        </p:txBody>
      </p:sp>
      <p:sp>
        <p:nvSpPr>
          <p:cNvPr id="39" name="テキスト ボックス 38">
            <a:extLst>
              <a:ext uri="{FF2B5EF4-FFF2-40B4-BE49-F238E27FC236}">
                <a16:creationId xmlns:a16="http://schemas.microsoft.com/office/drawing/2014/main" id="{52BBC7BF-A5CB-32E5-2304-F1F17537C27A}"/>
              </a:ext>
            </a:extLst>
          </p:cNvPr>
          <p:cNvSpPr txBox="1"/>
          <p:nvPr/>
        </p:nvSpPr>
        <p:spPr>
          <a:xfrm>
            <a:off x="4431039" y="3252380"/>
            <a:ext cx="493165"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１０</a:t>
            </a:r>
          </a:p>
        </p:txBody>
      </p:sp>
      <p:sp>
        <p:nvSpPr>
          <p:cNvPr id="40" name="テキスト ボックス 39">
            <a:extLst>
              <a:ext uri="{FF2B5EF4-FFF2-40B4-BE49-F238E27FC236}">
                <a16:creationId xmlns:a16="http://schemas.microsoft.com/office/drawing/2014/main" id="{C8B6EDB2-5A7A-A7F3-D6B2-72E5C949BFEE}"/>
              </a:ext>
            </a:extLst>
          </p:cNvPr>
          <p:cNvSpPr txBox="1"/>
          <p:nvPr/>
        </p:nvSpPr>
        <p:spPr>
          <a:xfrm>
            <a:off x="4431039" y="3448338"/>
            <a:ext cx="493165"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７</a:t>
            </a:r>
          </a:p>
        </p:txBody>
      </p:sp>
      <p:sp>
        <p:nvSpPr>
          <p:cNvPr id="41" name="テキスト ボックス 40">
            <a:extLst>
              <a:ext uri="{FF2B5EF4-FFF2-40B4-BE49-F238E27FC236}">
                <a16:creationId xmlns:a16="http://schemas.microsoft.com/office/drawing/2014/main" id="{C757320E-4834-208F-0B0A-F94780A53F55}"/>
              </a:ext>
            </a:extLst>
          </p:cNvPr>
          <p:cNvSpPr txBox="1"/>
          <p:nvPr/>
        </p:nvSpPr>
        <p:spPr>
          <a:xfrm>
            <a:off x="4431039" y="3651390"/>
            <a:ext cx="493165"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１０</a:t>
            </a:r>
          </a:p>
        </p:txBody>
      </p:sp>
      <p:sp>
        <p:nvSpPr>
          <p:cNvPr id="42" name="テキスト ボックス 41">
            <a:extLst>
              <a:ext uri="{FF2B5EF4-FFF2-40B4-BE49-F238E27FC236}">
                <a16:creationId xmlns:a16="http://schemas.microsoft.com/office/drawing/2014/main" id="{F7F4F4E2-C17A-AF43-C8DC-666A88CB990B}"/>
              </a:ext>
            </a:extLst>
          </p:cNvPr>
          <p:cNvSpPr txBox="1"/>
          <p:nvPr/>
        </p:nvSpPr>
        <p:spPr>
          <a:xfrm>
            <a:off x="4882917" y="3248918"/>
            <a:ext cx="661416"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１３０</a:t>
            </a:r>
          </a:p>
        </p:txBody>
      </p:sp>
      <p:sp>
        <p:nvSpPr>
          <p:cNvPr id="43" name="テキスト ボックス 42">
            <a:extLst>
              <a:ext uri="{FF2B5EF4-FFF2-40B4-BE49-F238E27FC236}">
                <a16:creationId xmlns:a16="http://schemas.microsoft.com/office/drawing/2014/main" id="{A30BBF47-9A90-F85F-6B11-E953FC363136}"/>
              </a:ext>
            </a:extLst>
          </p:cNvPr>
          <p:cNvSpPr txBox="1"/>
          <p:nvPr/>
        </p:nvSpPr>
        <p:spPr>
          <a:xfrm>
            <a:off x="5049875" y="3454774"/>
            <a:ext cx="493165"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８５</a:t>
            </a:r>
          </a:p>
        </p:txBody>
      </p:sp>
      <p:sp>
        <p:nvSpPr>
          <p:cNvPr id="44" name="テキスト ボックス 43">
            <a:extLst>
              <a:ext uri="{FF2B5EF4-FFF2-40B4-BE49-F238E27FC236}">
                <a16:creationId xmlns:a16="http://schemas.microsoft.com/office/drawing/2014/main" id="{104A071E-2F2F-C2F4-98A2-E60D978DBE2A}"/>
              </a:ext>
            </a:extLst>
          </p:cNvPr>
          <p:cNvSpPr txBox="1"/>
          <p:nvPr/>
        </p:nvSpPr>
        <p:spPr>
          <a:xfrm>
            <a:off x="4834000" y="3647928"/>
            <a:ext cx="709040" cy="230832"/>
          </a:xfrm>
          <a:prstGeom prst="rect">
            <a:avLst/>
          </a:prstGeom>
          <a:noFill/>
        </p:spPr>
        <p:txBody>
          <a:bodyPr wrap="square" rtlCol="0">
            <a:spAutoFit/>
          </a:bodyPr>
          <a:lstStyle/>
          <a:p>
            <a:pPr algn="r"/>
            <a:r>
              <a:rPr kumimoji="1" lang="ja-JP" altLang="en-US" sz="900" b="1" dirty="0">
                <a:solidFill>
                  <a:srgbClr val="FF603B"/>
                </a:solidFill>
                <a:latin typeface="HGSｺﾞｼｯｸE" panose="020B0900000000000000" pitchFamily="50" charset="-128"/>
                <a:ea typeface="HGSｺﾞｼｯｸE" panose="020B0900000000000000" pitchFamily="50" charset="-128"/>
              </a:rPr>
              <a:t>１５０</a:t>
            </a:r>
          </a:p>
        </p:txBody>
      </p:sp>
      <p:sp>
        <p:nvSpPr>
          <p:cNvPr id="45" name="テキスト ボックス 44">
            <a:extLst>
              <a:ext uri="{FF2B5EF4-FFF2-40B4-BE49-F238E27FC236}">
                <a16:creationId xmlns:a16="http://schemas.microsoft.com/office/drawing/2014/main" id="{6809BFD9-54C1-A882-8086-8714C502F6C0}"/>
              </a:ext>
            </a:extLst>
          </p:cNvPr>
          <p:cNvSpPr txBox="1"/>
          <p:nvPr/>
        </p:nvSpPr>
        <p:spPr>
          <a:xfrm>
            <a:off x="4327102" y="4487363"/>
            <a:ext cx="2030553" cy="215444"/>
          </a:xfrm>
          <a:prstGeom prst="rect">
            <a:avLst/>
          </a:prstGeom>
          <a:noFill/>
        </p:spPr>
        <p:txBody>
          <a:bodyPr wrap="square" rtlCol="0">
            <a:spAutoFit/>
          </a:bodyPr>
          <a:lstStyle/>
          <a:p>
            <a:r>
              <a:rPr kumimoji="1" lang="ja-JP" altLang="en-US" sz="800" dirty="0">
                <a:solidFill>
                  <a:srgbClr val="FF603B"/>
                </a:solidFill>
                <a:latin typeface="HGSｺﾞｼｯｸE" panose="020B0900000000000000" pitchFamily="50" charset="-128"/>
                <a:ea typeface="HGSｺﾞｼｯｸE" panose="020B0900000000000000" pitchFamily="50" charset="-128"/>
              </a:rPr>
              <a:t>〇〇〇</a:t>
            </a:r>
            <a:r>
              <a:rPr kumimoji="1" lang="en-US" altLang="ja-JP" sz="800" dirty="0">
                <a:solidFill>
                  <a:srgbClr val="FF603B"/>
                </a:solidFill>
                <a:latin typeface="HGSｺﾞｼｯｸE" panose="020B0900000000000000" pitchFamily="50" charset="-128"/>
                <a:ea typeface="HGSｺﾞｼｯｸE" panose="020B0900000000000000" pitchFamily="50" charset="-128"/>
              </a:rPr>
              <a:t>-</a:t>
            </a:r>
            <a:r>
              <a:rPr kumimoji="1" lang="ja-JP" altLang="en-US" sz="800" dirty="0">
                <a:solidFill>
                  <a:srgbClr val="FF603B"/>
                </a:solidFill>
                <a:latin typeface="HGSｺﾞｼｯｸE" panose="020B0900000000000000" pitchFamily="50" charset="-128"/>
                <a:ea typeface="HGSｺﾞｼｯｸE" panose="020B0900000000000000" pitchFamily="50" charset="-128"/>
              </a:rPr>
              <a:t>△△△</a:t>
            </a:r>
            <a:r>
              <a:rPr kumimoji="1" lang="en-US" altLang="ja-JP" sz="800" dirty="0">
                <a:solidFill>
                  <a:srgbClr val="FF603B"/>
                </a:solidFill>
                <a:latin typeface="HGSｺﾞｼｯｸE" panose="020B0900000000000000" pitchFamily="50" charset="-128"/>
                <a:ea typeface="HGSｺﾞｼｯｸE" panose="020B0900000000000000" pitchFamily="50" charset="-128"/>
              </a:rPr>
              <a:t>-</a:t>
            </a:r>
            <a:r>
              <a:rPr kumimoji="1" lang="ja-JP" altLang="en-US" sz="800" dirty="0">
                <a:solidFill>
                  <a:srgbClr val="FF603B"/>
                </a:solidFill>
                <a:latin typeface="HGSｺﾞｼｯｸE" panose="020B0900000000000000" pitchFamily="50" charset="-128"/>
                <a:ea typeface="HGSｺﾞｼｯｸE" panose="020B0900000000000000" pitchFamily="50" charset="-128"/>
              </a:rPr>
              <a:t>□□□□</a:t>
            </a:r>
          </a:p>
        </p:txBody>
      </p:sp>
      <p:sp>
        <p:nvSpPr>
          <p:cNvPr id="46" name="テキスト ボックス 45">
            <a:extLst>
              <a:ext uri="{FF2B5EF4-FFF2-40B4-BE49-F238E27FC236}">
                <a16:creationId xmlns:a16="http://schemas.microsoft.com/office/drawing/2014/main" id="{9C0AF781-3D0E-5671-2CEB-777745284382}"/>
              </a:ext>
            </a:extLst>
          </p:cNvPr>
          <p:cNvSpPr txBox="1"/>
          <p:nvPr/>
        </p:nvSpPr>
        <p:spPr>
          <a:xfrm>
            <a:off x="4332529" y="4603150"/>
            <a:ext cx="2030553" cy="215444"/>
          </a:xfrm>
          <a:prstGeom prst="rect">
            <a:avLst/>
          </a:prstGeom>
          <a:noFill/>
        </p:spPr>
        <p:txBody>
          <a:bodyPr wrap="square" rtlCol="0">
            <a:spAutoFit/>
          </a:bodyPr>
          <a:lstStyle/>
          <a:p>
            <a:r>
              <a:rPr kumimoji="1" lang="ja-JP" altLang="en-US" sz="800" dirty="0">
                <a:solidFill>
                  <a:srgbClr val="FF603B"/>
                </a:solidFill>
                <a:latin typeface="HGSｺﾞｼｯｸE" panose="020B0900000000000000" pitchFamily="50" charset="-128"/>
                <a:ea typeface="HGSｺﾞｼｯｸE" panose="020B0900000000000000" pitchFamily="50" charset="-128"/>
              </a:rPr>
              <a:t>〇〇〇〇建設</a:t>
            </a:r>
          </a:p>
        </p:txBody>
      </p:sp>
      <p:sp>
        <p:nvSpPr>
          <p:cNvPr id="47" name="テキスト ボックス 46">
            <a:extLst>
              <a:ext uri="{FF2B5EF4-FFF2-40B4-BE49-F238E27FC236}">
                <a16:creationId xmlns:a16="http://schemas.microsoft.com/office/drawing/2014/main" id="{0264D5AE-A615-6ACC-F9D6-1E8051C0A583}"/>
              </a:ext>
            </a:extLst>
          </p:cNvPr>
          <p:cNvSpPr txBox="1"/>
          <p:nvPr/>
        </p:nvSpPr>
        <p:spPr>
          <a:xfrm>
            <a:off x="4494663" y="4710872"/>
            <a:ext cx="1370909" cy="215444"/>
          </a:xfrm>
          <a:prstGeom prst="rect">
            <a:avLst/>
          </a:prstGeom>
          <a:noFill/>
        </p:spPr>
        <p:txBody>
          <a:bodyPr wrap="square" rtlCol="0">
            <a:spAutoFit/>
          </a:bodyPr>
          <a:lstStyle/>
          <a:p>
            <a:r>
              <a:rPr kumimoji="1" lang="ja-JP" altLang="en-US" sz="800" dirty="0">
                <a:solidFill>
                  <a:srgbClr val="FF603B"/>
                </a:solidFill>
                <a:latin typeface="HGSｺﾞｼｯｸE" panose="020B0900000000000000" pitchFamily="50" charset="-128"/>
                <a:ea typeface="HGSｺﾞｼｯｸE" panose="020B0900000000000000" pitchFamily="50" charset="-128"/>
              </a:rPr>
              <a:t>〇〇 〇〇</a:t>
            </a:r>
            <a:endParaRPr kumimoji="1" lang="en-US" altLang="ja-JP" sz="800" dirty="0">
              <a:solidFill>
                <a:srgbClr val="FF603B"/>
              </a:solidFill>
              <a:latin typeface="HGSｺﾞｼｯｸE" panose="020B0900000000000000" pitchFamily="50" charset="-128"/>
              <a:ea typeface="HGSｺﾞｼｯｸE" panose="020B0900000000000000" pitchFamily="50" charset="-128"/>
            </a:endParaRPr>
          </a:p>
        </p:txBody>
      </p:sp>
      <p:sp>
        <p:nvSpPr>
          <p:cNvPr id="11" name="スライド番号プレースホルダー 10">
            <a:extLst>
              <a:ext uri="{FF2B5EF4-FFF2-40B4-BE49-F238E27FC236}">
                <a16:creationId xmlns:a16="http://schemas.microsoft.com/office/drawing/2014/main" id="{DFEBF593-6BE5-9D61-F189-670DB5FA3164}"/>
              </a:ext>
            </a:extLst>
          </p:cNvPr>
          <p:cNvSpPr>
            <a:spLocks noGrp="1"/>
          </p:cNvSpPr>
          <p:nvPr>
            <p:ph type="sldNum" sz="quarter" idx="12"/>
          </p:nvPr>
        </p:nvSpPr>
        <p:spPr/>
        <p:txBody>
          <a:bodyPr/>
          <a:lstStyle/>
          <a:p>
            <a:fld id="{A388F369-06AE-40A0-B6A0-4CBA8A71DB5D}" type="slidenum">
              <a:rPr kumimoji="1" lang="ja-JP" altLang="en-US" smtClean="0"/>
              <a:t>15</a:t>
            </a:fld>
            <a:endParaRPr kumimoji="1" lang="ja-JP" altLang="en-US"/>
          </a:p>
        </p:txBody>
      </p:sp>
    </p:spTree>
    <p:extLst>
      <p:ext uri="{BB962C8B-B14F-4D97-AF65-F5344CB8AC3E}">
        <p14:creationId xmlns:p14="http://schemas.microsoft.com/office/powerpoint/2010/main" val="4520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8D632-90E4-5278-5372-545157CE259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488A1E0-7430-BD82-3DDB-F5A9DA62EED7}"/>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5D6BF5AD-8D91-A163-0117-8F7FA7AF16FC}"/>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AA36E5BD-E07D-E6BB-E1E3-0E3BD03C4C40}"/>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50FF3D46-083D-D679-0D18-B9EF33AB299E}"/>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sp>
        <p:nvSpPr>
          <p:cNvPr id="7" name="四角形: 角を丸くする 6">
            <a:extLst>
              <a:ext uri="{FF2B5EF4-FFF2-40B4-BE49-F238E27FC236}">
                <a16:creationId xmlns:a16="http://schemas.microsoft.com/office/drawing/2014/main" id="{AFCCE4D5-69CB-A18F-63B9-856C24C0AF38}"/>
              </a:ext>
            </a:extLst>
          </p:cNvPr>
          <p:cNvSpPr/>
          <p:nvPr/>
        </p:nvSpPr>
        <p:spPr>
          <a:xfrm>
            <a:off x="337970" y="1024761"/>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C5F8DCA7-2169-0C3F-AE33-9D09F80B06BA}"/>
              </a:ext>
            </a:extLst>
          </p:cNvPr>
          <p:cNvSpPr/>
          <p:nvPr/>
        </p:nvSpPr>
        <p:spPr>
          <a:xfrm>
            <a:off x="337971" y="1024760"/>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4B29F18C-A443-7008-6A0F-65D42206C14D}"/>
              </a:ext>
            </a:extLst>
          </p:cNvPr>
          <p:cNvSpPr txBox="1"/>
          <p:nvPr/>
        </p:nvSpPr>
        <p:spPr>
          <a:xfrm>
            <a:off x="359734" y="1033193"/>
            <a:ext cx="390524" cy="523220"/>
          </a:xfrm>
          <a:prstGeom prst="rect">
            <a:avLst/>
          </a:prstGeom>
          <a:noFill/>
        </p:spPr>
        <p:txBody>
          <a:bodyPr wrap="square">
            <a:spAutoFit/>
          </a:bodyPr>
          <a:lstStyle/>
          <a:p>
            <a:r>
              <a:rPr lang="ja-JP" altLang="en-US" sz="2800" b="1" dirty="0">
                <a:solidFill>
                  <a:schemeClr val="bg1"/>
                </a:solidFill>
              </a:rPr>
              <a:t>７</a:t>
            </a:r>
          </a:p>
        </p:txBody>
      </p:sp>
      <p:sp>
        <p:nvSpPr>
          <p:cNvPr id="3" name="テキスト ボックス 2">
            <a:extLst>
              <a:ext uri="{FF2B5EF4-FFF2-40B4-BE49-F238E27FC236}">
                <a16:creationId xmlns:a16="http://schemas.microsoft.com/office/drawing/2014/main" id="{E51131FC-3750-FD84-4402-EA840EC167AF}"/>
              </a:ext>
            </a:extLst>
          </p:cNvPr>
          <p:cNvSpPr txBox="1"/>
          <p:nvPr/>
        </p:nvSpPr>
        <p:spPr>
          <a:xfrm>
            <a:off x="959806" y="1120922"/>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分会は、事業場運動報告書を取りまとめ支部へ提出する　</a:t>
            </a:r>
            <a:endParaRPr lang="ja-JP" altLang="en-US" dirty="0"/>
          </a:p>
        </p:txBody>
      </p:sp>
      <p:sp>
        <p:nvSpPr>
          <p:cNvPr id="9" name="四角形: 角を丸くする 8">
            <a:extLst>
              <a:ext uri="{FF2B5EF4-FFF2-40B4-BE49-F238E27FC236}">
                <a16:creationId xmlns:a16="http://schemas.microsoft.com/office/drawing/2014/main" id="{4064178D-1076-C87D-7525-82855DF874EF}"/>
              </a:ext>
            </a:extLst>
          </p:cNvPr>
          <p:cNvSpPr/>
          <p:nvPr/>
        </p:nvSpPr>
        <p:spPr>
          <a:xfrm>
            <a:off x="534860" y="2008793"/>
            <a:ext cx="8074280" cy="1215795"/>
          </a:xfrm>
          <a:prstGeom prst="roundRect">
            <a:avLst>
              <a:gd name="adj" fmla="val 3246"/>
            </a:avLst>
          </a:prstGeom>
          <a:solidFill>
            <a:schemeClr val="bg1"/>
          </a:solidFill>
          <a:ln>
            <a:noFill/>
          </a:ln>
          <a:effectLst>
            <a:outerShdw blurRad="50800" dist="38100" dir="2700000" algn="tl" rotWithShape="0">
              <a:prstClr val="black">
                <a:alpha val="40000"/>
              </a:prstClr>
            </a:outerShd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361950" indent="4763">
              <a:tabLst>
                <a:tab pos="542925" algn="l"/>
              </a:tabLst>
            </a:pP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分会は四半期ごとに、各事業場より提出された運動実施報告書</a:t>
            </a:r>
            <a:r>
              <a:rPr kumimoji="1" lang="en-US" altLang="ja-JP" sz="2400" b="1" dirty="0">
                <a:solidFill>
                  <a:schemeClr val="tx1">
                    <a:lumMod val="75000"/>
                    <a:lumOff val="25000"/>
                  </a:schemeClr>
                </a:solidFill>
                <a:effectLst>
                  <a:outerShdw blurRad="50800" dist="38100" dir="2700000" algn="tl" rotWithShape="0">
                    <a:prstClr val="black">
                      <a:alpha val="40000"/>
                    </a:prstClr>
                  </a:outerShdw>
                </a:effectLst>
                <a:latin typeface="+mn-ea"/>
              </a:rPr>
              <a:t>〔</a:t>
            </a: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様式３</a:t>
            </a:r>
            <a:r>
              <a:rPr kumimoji="1" lang="en-US" altLang="ja-JP" sz="2400" b="1" dirty="0">
                <a:solidFill>
                  <a:schemeClr val="tx1">
                    <a:lumMod val="75000"/>
                    <a:lumOff val="25000"/>
                  </a:schemeClr>
                </a:solidFill>
                <a:effectLst>
                  <a:outerShdw blurRad="50800" dist="38100" dir="2700000" algn="tl" rotWithShape="0">
                    <a:prstClr val="black">
                      <a:alpha val="40000"/>
                    </a:prstClr>
                  </a:outerShdw>
                </a:effectLst>
                <a:latin typeface="+mn-ea"/>
              </a:rPr>
              <a:t>〕</a:t>
            </a: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を取りまとめ、支部へ提出</a:t>
            </a:r>
            <a:endParaRPr kumimoji="1" lang="en-US" altLang="ja-JP" sz="2400" b="1" dirty="0">
              <a:solidFill>
                <a:schemeClr val="tx1">
                  <a:lumMod val="75000"/>
                  <a:lumOff val="25000"/>
                </a:schemeClr>
              </a:solidFill>
              <a:effectLst>
                <a:outerShdw blurRad="50800" dist="38100" dir="2700000" algn="tl" rotWithShape="0">
                  <a:prstClr val="black">
                    <a:alpha val="40000"/>
                  </a:prstClr>
                </a:outerShdw>
              </a:effectLst>
              <a:latin typeface="+mn-ea"/>
            </a:endParaRPr>
          </a:p>
        </p:txBody>
      </p:sp>
      <p:sp>
        <p:nvSpPr>
          <p:cNvPr id="10" name="正方形/長方形 9">
            <a:extLst>
              <a:ext uri="{FF2B5EF4-FFF2-40B4-BE49-F238E27FC236}">
                <a16:creationId xmlns:a16="http://schemas.microsoft.com/office/drawing/2014/main" id="{2785CCDA-A674-1609-92A7-8BB7F3E0A9C7}"/>
              </a:ext>
            </a:extLst>
          </p:cNvPr>
          <p:cNvSpPr/>
          <p:nvPr/>
        </p:nvSpPr>
        <p:spPr>
          <a:xfrm>
            <a:off x="622276" y="2008138"/>
            <a:ext cx="216120" cy="1215795"/>
          </a:xfrm>
          <a:prstGeom prst="rect">
            <a:avLst/>
          </a:prstGeom>
          <a:solidFill>
            <a:srgbClr val="019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F1D8854B-3D92-0986-CB9E-121BA552C3E0}"/>
              </a:ext>
            </a:extLst>
          </p:cNvPr>
          <p:cNvSpPr/>
          <p:nvPr/>
        </p:nvSpPr>
        <p:spPr>
          <a:xfrm>
            <a:off x="534860" y="3423109"/>
            <a:ext cx="8074280" cy="1215795"/>
          </a:xfrm>
          <a:prstGeom prst="roundRect">
            <a:avLst>
              <a:gd name="adj" fmla="val 3246"/>
            </a:avLst>
          </a:prstGeom>
          <a:solidFill>
            <a:schemeClr val="bg1"/>
          </a:solidFill>
          <a:ln>
            <a:noFill/>
          </a:ln>
          <a:effectLst>
            <a:outerShdw blurRad="50800" dist="38100" dir="2700000" algn="tl" rotWithShape="0">
              <a:prstClr val="black">
                <a:alpha val="40000"/>
              </a:prstClr>
            </a:outerShd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361950" indent="4763">
              <a:tabLst>
                <a:tab pos="542925" algn="l"/>
              </a:tabLst>
            </a:pP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支部は報告書を集計、運動実施状況を把握する</a:t>
            </a:r>
            <a:endParaRPr kumimoji="1" lang="en-US" altLang="ja-JP" sz="2400" b="1" dirty="0">
              <a:solidFill>
                <a:schemeClr val="tx1">
                  <a:lumMod val="75000"/>
                  <a:lumOff val="25000"/>
                </a:schemeClr>
              </a:solidFill>
              <a:effectLst>
                <a:outerShdw blurRad="50800" dist="38100" dir="2700000" algn="tl" rotWithShape="0">
                  <a:prstClr val="black">
                    <a:alpha val="40000"/>
                  </a:prstClr>
                </a:outerShdw>
              </a:effectLst>
              <a:latin typeface="+mn-ea"/>
            </a:endParaRPr>
          </a:p>
        </p:txBody>
      </p:sp>
      <p:sp>
        <p:nvSpPr>
          <p:cNvPr id="12" name="正方形/長方形 11">
            <a:extLst>
              <a:ext uri="{FF2B5EF4-FFF2-40B4-BE49-F238E27FC236}">
                <a16:creationId xmlns:a16="http://schemas.microsoft.com/office/drawing/2014/main" id="{BA2EE466-4E5A-B62D-B1B0-2B7864710C0B}"/>
              </a:ext>
            </a:extLst>
          </p:cNvPr>
          <p:cNvSpPr/>
          <p:nvPr/>
        </p:nvSpPr>
        <p:spPr>
          <a:xfrm>
            <a:off x="622276" y="3422454"/>
            <a:ext cx="216120" cy="1215795"/>
          </a:xfrm>
          <a:prstGeom prst="rect">
            <a:avLst/>
          </a:prstGeom>
          <a:solidFill>
            <a:srgbClr val="019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DC8CA953-3751-C22C-29C9-0319E3AD8D1D}"/>
              </a:ext>
            </a:extLst>
          </p:cNvPr>
          <p:cNvSpPr/>
          <p:nvPr/>
        </p:nvSpPr>
        <p:spPr>
          <a:xfrm>
            <a:off x="534860" y="4836115"/>
            <a:ext cx="8074280" cy="1215795"/>
          </a:xfrm>
          <a:prstGeom prst="roundRect">
            <a:avLst>
              <a:gd name="adj" fmla="val 3246"/>
            </a:avLst>
          </a:prstGeom>
          <a:solidFill>
            <a:schemeClr val="bg1"/>
          </a:solidFill>
          <a:ln>
            <a:noFill/>
          </a:ln>
          <a:effectLst>
            <a:outerShdw blurRad="50800" dist="38100" dir="2700000" algn="tl" rotWithShape="0">
              <a:prstClr val="black">
                <a:alpha val="40000"/>
              </a:prstClr>
            </a:outerShd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361950" indent="4763">
              <a:tabLst>
                <a:tab pos="542925" algn="l"/>
              </a:tabLst>
            </a:pPr>
            <a:r>
              <a:rPr kumimoji="1" lang="ja-JP" altLang="en-US" sz="2400" b="1" dirty="0">
                <a:solidFill>
                  <a:schemeClr val="tx1">
                    <a:lumMod val="75000"/>
                    <a:lumOff val="25000"/>
                  </a:schemeClr>
                </a:solidFill>
                <a:effectLst>
                  <a:outerShdw blurRad="50800" dist="38100" dir="2700000" algn="tl" rotWithShape="0">
                    <a:prstClr val="black">
                      <a:alpha val="40000"/>
                    </a:prstClr>
                  </a:outerShdw>
                </a:effectLst>
                <a:latin typeface="+mn-ea"/>
              </a:rPr>
              <a:t>把握した運動実施状況により、支部・分会はさらなる運動の推進を図る</a:t>
            </a:r>
            <a:endParaRPr kumimoji="1" lang="en-US" altLang="ja-JP" sz="2400" b="1" dirty="0">
              <a:solidFill>
                <a:schemeClr val="tx1">
                  <a:lumMod val="75000"/>
                  <a:lumOff val="25000"/>
                </a:schemeClr>
              </a:solidFill>
              <a:effectLst>
                <a:outerShdw blurRad="50800" dist="38100" dir="2700000" algn="tl" rotWithShape="0">
                  <a:prstClr val="black">
                    <a:alpha val="40000"/>
                  </a:prstClr>
                </a:outerShdw>
              </a:effectLst>
              <a:latin typeface="+mn-ea"/>
            </a:endParaRPr>
          </a:p>
        </p:txBody>
      </p:sp>
      <p:sp>
        <p:nvSpPr>
          <p:cNvPr id="15" name="正方形/長方形 14">
            <a:extLst>
              <a:ext uri="{FF2B5EF4-FFF2-40B4-BE49-F238E27FC236}">
                <a16:creationId xmlns:a16="http://schemas.microsoft.com/office/drawing/2014/main" id="{0A907FBE-B08B-51D9-CF4C-881621A7BBA5}"/>
              </a:ext>
            </a:extLst>
          </p:cNvPr>
          <p:cNvSpPr/>
          <p:nvPr/>
        </p:nvSpPr>
        <p:spPr>
          <a:xfrm>
            <a:off x="622276" y="4835460"/>
            <a:ext cx="216120" cy="1215795"/>
          </a:xfrm>
          <a:prstGeom prst="rect">
            <a:avLst/>
          </a:prstGeom>
          <a:solidFill>
            <a:srgbClr val="019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スライド番号プレースホルダー 15">
            <a:extLst>
              <a:ext uri="{FF2B5EF4-FFF2-40B4-BE49-F238E27FC236}">
                <a16:creationId xmlns:a16="http://schemas.microsoft.com/office/drawing/2014/main" id="{E96465EA-873C-EB82-0C6F-307262B488DB}"/>
              </a:ext>
            </a:extLst>
          </p:cNvPr>
          <p:cNvSpPr>
            <a:spLocks noGrp="1"/>
          </p:cNvSpPr>
          <p:nvPr>
            <p:ph type="sldNum" sz="quarter" idx="12"/>
          </p:nvPr>
        </p:nvSpPr>
        <p:spPr/>
        <p:txBody>
          <a:bodyPr/>
          <a:lstStyle/>
          <a:p>
            <a:fld id="{A388F369-06AE-40A0-B6A0-4CBA8A71DB5D}" type="slidenum">
              <a:rPr kumimoji="1" lang="ja-JP" altLang="en-US" smtClean="0"/>
              <a:t>16</a:t>
            </a:fld>
            <a:endParaRPr kumimoji="1" lang="ja-JP" altLang="en-US"/>
          </a:p>
        </p:txBody>
      </p:sp>
    </p:spTree>
    <p:extLst>
      <p:ext uri="{BB962C8B-B14F-4D97-AF65-F5344CB8AC3E}">
        <p14:creationId xmlns:p14="http://schemas.microsoft.com/office/powerpoint/2010/main" val="4025168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9B64-59C8-43B1-6926-4B4A410C886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0B9933B-CFA1-67F4-B9A1-4D6C4AE06F31}"/>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1F57855A-5C80-8145-B677-AA32C5AD6D55}"/>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89E12CAA-0D7C-294E-7DED-DD8F62FEBA95}"/>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0EE3A3C8-1486-9E62-770C-423DC34885D0}"/>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運動実施方法</a:t>
            </a:r>
          </a:p>
        </p:txBody>
      </p:sp>
      <p:sp>
        <p:nvSpPr>
          <p:cNvPr id="3" name="四角形: 角を丸くする 2">
            <a:extLst>
              <a:ext uri="{FF2B5EF4-FFF2-40B4-BE49-F238E27FC236}">
                <a16:creationId xmlns:a16="http://schemas.microsoft.com/office/drawing/2014/main" id="{7F880DF5-2919-33B6-0330-ABB2F37BF607}"/>
              </a:ext>
            </a:extLst>
          </p:cNvPr>
          <p:cNvSpPr/>
          <p:nvPr/>
        </p:nvSpPr>
        <p:spPr>
          <a:xfrm>
            <a:off x="423695" y="995241"/>
            <a:ext cx="3706178" cy="523875"/>
          </a:xfrm>
          <a:prstGeom prst="roundRect">
            <a:avLst>
              <a:gd name="adj" fmla="val 5000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10662542-742C-F72D-CC55-4E6F2FCC1878}"/>
              </a:ext>
            </a:extLst>
          </p:cNvPr>
          <p:cNvSpPr/>
          <p:nvPr/>
        </p:nvSpPr>
        <p:spPr>
          <a:xfrm>
            <a:off x="337969" y="995241"/>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13864562-1023-DDEA-C3E1-354E6C18D016}"/>
              </a:ext>
            </a:extLst>
          </p:cNvPr>
          <p:cNvSpPr txBox="1"/>
          <p:nvPr/>
        </p:nvSpPr>
        <p:spPr>
          <a:xfrm>
            <a:off x="938044" y="1044265"/>
            <a:ext cx="3429000" cy="461665"/>
          </a:xfrm>
          <a:prstGeom prst="rect">
            <a:avLst/>
          </a:prstGeom>
          <a:noFill/>
        </p:spPr>
        <p:txBody>
          <a:bodyPr wrap="square">
            <a:spAutoFit/>
          </a:bodyPr>
          <a:lstStyle/>
          <a:p>
            <a:r>
              <a:rPr kumimoji="1" lang="ja-JP" altLang="en-US" sz="2400" b="1" dirty="0">
                <a:solidFill>
                  <a:prstClr val="black"/>
                </a:solidFill>
                <a:latin typeface="Calibri" panose="020F0502020204030204"/>
                <a:ea typeface="游ゴシック" panose="020B0400000000000000" pitchFamily="50" charset="-128"/>
              </a:rPr>
              <a:t>運動の流れ　</a:t>
            </a:r>
            <a:endParaRPr lang="ja-JP" altLang="en-US" sz="2400" dirty="0"/>
          </a:p>
        </p:txBody>
      </p:sp>
      <p:sp>
        <p:nvSpPr>
          <p:cNvPr id="12" name="四角形: 角を丸くする 11">
            <a:extLst>
              <a:ext uri="{FF2B5EF4-FFF2-40B4-BE49-F238E27FC236}">
                <a16:creationId xmlns:a16="http://schemas.microsoft.com/office/drawing/2014/main" id="{FF650E1C-F817-96CF-1D0E-CB2E3A9E4065}"/>
              </a:ext>
            </a:extLst>
          </p:cNvPr>
          <p:cNvSpPr/>
          <p:nvPr/>
        </p:nvSpPr>
        <p:spPr>
          <a:xfrm>
            <a:off x="337969" y="1915954"/>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0F33270B-624E-59E2-40EA-C90B5A32B46B}"/>
              </a:ext>
            </a:extLst>
          </p:cNvPr>
          <p:cNvSpPr/>
          <p:nvPr/>
        </p:nvSpPr>
        <p:spPr>
          <a:xfrm>
            <a:off x="337970" y="1915953"/>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18A52D84-0C9B-2C44-B778-997190824179}"/>
              </a:ext>
            </a:extLst>
          </p:cNvPr>
          <p:cNvSpPr txBox="1"/>
          <p:nvPr/>
        </p:nvSpPr>
        <p:spPr>
          <a:xfrm>
            <a:off x="938045" y="2001330"/>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運動実施責任者を選任、賛同書により運動への参加を表明する　</a:t>
            </a:r>
            <a:endParaRPr lang="ja-JP" altLang="en-US" dirty="0"/>
          </a:p>
        </p:txBody>
      </p:sp>
      <p:sp>
        <p:nvSpPr>
          <p:cNvPr id="15" name="テキスト ボックス 14">
            <a:extLst>
              <a:ext uri="{FF2B5EF4-FFF2-40B4-BE49-F238E27FC236}">
                <a16:creationId xmlns:a16="http://schemas.microsoft.com/office/drawing/2014/main" id="{3C896702-2BD3-2D65-6243-862E0761F56C}"/>
              </a:ext>
            </a:extLst>
          </p:cNvPr>
          <p:cNvSpPr txBox="1"/>
          <p:nvPr/>
        </p:nvSpPr>
        <p:spPr>
          <a:xfrm>
            <a:off x="359733" y="1924386"/>
            <a:ext cx="390524" cy="523220"/>
          </a:xfrm>
          <a:prstGeom prst="rect">
            <a:avLst/>
          </a:prstGeom>
          <a:noFill/>
        </p:spPr>
        <p:txBody>
          <a:bodyPr wrap="square">
            <a:spAutoFit/>
          </a:bodyPr>
          <a:lstStyle/>
          <a:p>
            <a:r>
              <a:rPr lang="ja-JP" altLang="en-US" sz="2800" b="1" dirty="0">
                <a:solidFill>
                  <a:schemeClr val="bg1"/>
                </a:solidFill>
              </a:rPr>
              <a:t>１</a:t>
            </a:r>
          </a:p>
        </p:txBody>
      </p:sp>
      <p:sp>
        <p:nvSpPr>
          <p:cNvPr id="24" name="四角形: 角を丸くする 23">
            <a:extLst>
              <a:ext uri="{FF2B5EF4-FFF2-40B4-BE49-F238E27FC236}">
                <a16:creationId xmlns:a16="http://schemas.microsoft.com/office/drawing/2014/main" id="{11CCAA3C-FF7D-C394-6989-0B785F47115B}"/>
              </a:ext>
            </a:extLst>
          </p:cNvPr>
          <p:cNvSpPr/>
          <p:nvPr/>
        </p:nvSpPr>
        <p:spPr>
          <a:xfrm>
            <a:off x="337969" y="2539500"/>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193585DD-5291-6B9B-AE5B-C1E32F306587}"/>
              </a:ext>
            </a:extLst>
          </p:cNvPr>
          <p:cNvSpPr/>
          <p:nvPr/>
        </p:nvSpPr>
        <p:spPr>
          <a:xfrm>
            <a:off x="337970" y="2539499"/>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A7EDFCEB-BB0B-8197-E712-3A754CDE78F2}"/>
              </a:ext>
            </a:extLst>
          </p:cNvPr>
          <p:cNvSpPr txBox="1"/>
          <p:nvPr/>
        </p:nvSpPr>
        <p:spPr>
          <a:xfrm>
            <a:off x="938045" y="2624876"/>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作業所において、懸垂幕や実施要領などを活用し、運動の周知を図る　</a:t>
            </a:r>
            <a:endParaRPr lang="ja-JP" altLang="en-US" dirty="0"/>
          </a:p>
        </p:txBody>
      </p:sp>
      <p:sp>
        <p:nvSpPr>
          <p:cNvPr id="27" name="テキスト ボックス 26">
            <a:extLst>
              <a:ext uri="{FF2B5EF4-FFF2-40B4-BE49-F238E27FC236}">
                <a16:creationId xmlns:a16="http://schemas.microsoft.com/office/drawing/2014/main" id="{E57B0FD8-71CE-1992-1C09-232B2FBE5475}"/>
              </a:ext>
            </a:extLst>
          </p:cNvPr>
          <p:cNvSpPr txBox="1"/>
          <p:nvPr/>
        </p:nvSpPr>
        <p:spPr>
          <a:xfrm>
            <a:off x="359733" y="2547932"/>
            <a:ext cx="390524" cy="523220"/>
          </a:xfrm>
          <a:prstGeom prst="rect">
            <a:avLst/>
          </a:prstGeom>
          <a:noFill/>
        </p:spPr>
        <p:txBody>
          <a:bodyPr wrap="square">
            <a:spAutoFit/>
          </a:bodyPr>
          <a:lstStyle/>
          <a:p>
            <a:r>
              <a:rPr lang="ja-JP" altLang="en-US" sz="2800" b="1" dirty="0">
                <a:solidFill>
                  <a:schemeClr val="bg1"/>
                </a:solidFill>
              </a:rPr>
              <a:t>２</a:t>
            </a:r>
          </a:p>
        </p:txBody>
      </p:sp>
      <p:sp>
        <p:nvSpPr>
          <p:cNvPr id="28" name="四角形: 角を丸くする 27">
            <a:extLst>
              <a:ext uri="{FF2B5EF4-FFF2-40B4-BE49-F238E27FC236}">
                <a16:creationId xmlns:a16="http://schemas.microsoft.com/office/drawing/2014/main" id="{F8F0C8A7-42D7-8018-E277-200602655FB4}"/>
              </a:ext>
            </a:extLst>
          </p:cNvPr>
          <p:cNvSpPr/>
          <p:nvPr/>
        </p:nvSpPr>
        <p:spPr>
          <a:xfrm>
            <a:off x="337969" y="3163046"/>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B3E91164-567B-2B07-966A-6A86BB93B948}"/>
              </a:ext>
            </a:extLst>
          </p:cNvPr>
          <p:cNvSpPr/>
          <p:nvPr/>
        </p:nvSpPr>
        <p:spPr>
          <a:xfrm>
            <a:off x="337970" y="3163045"/>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62E0F99F-7DB0-AC4B-B9F1-868799AB7345}"/>
              </a:ext>
            </a:extLst>
          </p:cNvPr>
          <p:cNvSpPr txBox="1"/>
          <p:nvPr/>
        </p:nvSpPr>
        <p:spPr>
          <a:xfrm>
            <a:off x="938045" y="3248422"/>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一人ＫＹ推進運動教育用資料を積極的に活用し、作業員へ教育する　</a:t>
            </a:r>
            <a:endParaRPr lang="ja-JP" altLang="en-US" dirty="0"/>
          </a:p>
        </p:txBody>
      </p:sp>
      <p:sp>
        <p:nvSpPr>
          <p:cNvPr id="31" name="テキスト ボックス 30">
            <a:extLst>
              <a:ext uri="{FF2B5EF4-FFF2-40B4-BE49-F238E27FC236}">
                <a16:creationId xmlns:a16="http://schemas.microsoft.com/office/drawing/2014/main" id="{A56F1BFA-C247-77B9-C0A9-564536B2E8EF}"/>
              </a:ext>
            </a:extLst>
          </p:cNvPr>
          <p:cNvSpPr txBox="1"/>
          <p:nvPr/>
        </p:nvSpPr>
        <p:spPr>
          <a:xfrm>
            <a:off x="359733" y="3171478"/>
            <a:ext cx="390524" cy="523220"/>
          </a:xfrm>
          <a:prstGeom prst="rect">
            <a:avLst/>
          </a:prstGeom>
          <a:noFill/>
        </p:spPr>
        <p:txBody>
          <a:bodyPr wrap="square">
            <a:spAutoFit/>
          </a:bodyPr>
          <a:lstStyle/>
          <a:p>
            <a:r>
              <a:rPr lang="ja-JP" altLang="en-US" sz="2800" b="1" dirty="0">
                <a:solidFill>
                  <a:schemeClr val="bg1"/>
                </a:solidFill>
              </a:rPr>
              <a:t>３</a:t>
            </a:r>
          </a:p>
        </p:txBody>
      </p:sp>
      <p:sp>
        <p:nvSpPr>
          <p:cNvPr id="32" name="四角形: 角を丸くする 31">
            <a:extLst>
              <a:ext uri="{FF2B5EF4-FFF2-40B4-BE49-F238E27FC236}">
                <a16:creationId xmlns:a16="http://schemas.microsoft.com/office/drawing/2014/main" id="{856BF076-908A-54F4-D701-0DD2C5FEA6F1}"/>
              </a:ext>
            </a:extLst>
          </p:cNvPr>
          <p:cNvSpPr/>
          <p:nvPr/>
        </p:nvSpPr>
        <p:spPr>
          <a:xfrm>
            <a:off x="337969" y="3779131"/>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4273A829-FF91-25D1-33CF-9BC2FC1F7A5E}"/>
              </a:ext>
            </a:extLst>
          </p:cNvPr>
          <p:cNvSpPr/>
          <p:nvPr/>
        </p:nvSpPr>
        <p:spPr>
          <a:xfrm>
            <a:off x="337970" y="3779130"/>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D068827D-32EF-E2C7-1BAA-134B5075F7A7}"/>
              </a:ext>
            </a:extLst>
          </p:cNvPr>
          <p:cNvSpPr txBox="1"/>
          <p:nvPr/>
        </p:nvSpPr>
        <p:spPr>
          <a:xfrm>
            <a:off x="938045" y="3864507"/>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教育を修了した作業員は、一人ＫＹ推進運動シールをヘルメットに貼る　</a:t>
            </a:r>
            <a:endParaRPr lang="ja-JP" altLang="en-US" dirty="0"/>
          </a:p>
        </p:txBody>
      </p:sp>
      <p:sp>
        <p:nvSpPr>
          <p:cNvPr id="35" name="テキスト ボックス 34">
            <a:extLst>
              <a:ext uri="{FF2B5EF4-FFF2-40B4-BE49-F238E27FC236}">
                <a16:creationId xmlns:a16="http://schemas.microsoft.com/office/drawing/2014/main" id="{85130AF5-EA4A-789E-9CF4-D39B4E0195AE}"/>
              </a:ext>
            </a:extLst>
          </p:cNvPr>
          <p:cNvSpPr txBox="1"/>
          <p:nvPr/>
        </p:nvSpPr>
        <p:spPr>
          <a:xfrm>
            <a:off x="359733" y="3787563"/>
            <a:ext cx="390524" cy="523220"/>
          </a:xfrm>
          <a:prstGeom prst="rect">
            <a:avLst/>
          </a:prstGeom>
          <a:noFill/>
        </p:spPr>
        <p:txBody>
          <a:bodyPr wrap="square">
            <a:spAutoFit/>
          </a:bodyPr>
          <a:lstStyle/>
          <a:p>
            <a:r>
              <a:rPr lang="ja-JP" altLang="en-US" sz="2800" b="1" dirty="0">
                <a:solidFill>
                  <a:schemeClr val="bg1"/>
                </a:solidFill>
              </a:rPr>
              <a:t>４</a:t>
            </a:r>
          </a:p>
        </p:txBody>
      </p:sp>
      <p:sp>
        <p:nvSpPr>
          <p:cNvPr id="36" name="四角形: 角を丸くする 35">
            <a:extLst>
              <a:ext uri="{FF2B5EF4-FFF2-40B4-BE49-F238E27FC236}">
                <a16:creationId xmlns:a16="http://schemas.microsoft.com/office/drawing/2014/main" id="{1D13709A-8F78-43BE-4E8A-CAC7C5C706B4}"/>
              </a:ext>
            </a:extLst>
          </p:cNvPr>
          <p:cNvSpPr/>
          <p:nvPr/>
        </p:nvSpPr>
        <p:spPr>
          <a:xfrm>
            <a:off x="337969" y="4386152"/>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09D6020B-C262-74C8-9510-BC07785F2278}"/>
              </a:ext>
            </a:extLst>
          </p:cNvPr>
          <p:cNvSpPr/>
          <p:nvPr/>
        </p:nvSpPr>
        <p:spPr>
          <a:xfrm>
            <a:off x="337970" y="4386151"/>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F70F6024-9E01-087F-2729-E8077FF1DED4}"/>
              </a:ext>
            </a:extLst>
          </p:cNvPr>
          <p:cNvSpPr txBox="1"/>
          <p:nvPr/>
        </p:nvSpPr>
        <p:spPr>
          <a:xfrm>
            <a:off x="938045" y="4471528"/>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作業所において、作業所教育報告書を作成し、運動実施責任者へ提出する　</a:t>
            </a:r>
            <a:endParaRPr lang="ja-JP" altLang="en-US" dirty="0"/>
          </a:p>
        </p:txBody>
      </p:sp>
      <p:sp>
        <p:nvSpPr>
          <p:cNvPr id="39" name="テキスト ボックス 38">
            <a:extLst>
              <a:ext uri="{FF2B5EF4-FFF2-40B4-BE49-F238E27FC236}">
                <a16:creationId xmlns:a16="http://schemas.microsoft.com/office/drawing/2014/main" id="{AABA9FD6-CC99-9803-E919-2FC38897C544}"/>
              </a:ext>
            </a:extLst>
          </p:cNvPr>
          <p:cNvSpPr txBox="1"/>
          <p:nvPr/>
        </p:nvSpPr>
        <p:spPr>
          <a:xfrm>
            <a:off x="359733" y="4394584"/>
            <a:ext cx="390524" cy="523220"/>
          </a:xfrm>
          <a:prstGeom prst="rect">
            <a:avLst/>
          </a:prstGeom>
          <a:noFill/>
        </p:spPr>
        <p:txBody>
          <a:bodyPr wrap="square">
            <a:spAutoFit/>
          </a:bodyPr>
          <a:lstStyle/>
          <a:p>
            <a:r>
              <a:rPr lang="ja-JP" altLang="en-US" sz="2800" b="1" dirty="0">
                <a:solidFill>
                  <a:schemeClr val="bg1"/>
                </a:solidFill>
              </a:rPr>
              <a:t>５</a:t>
            </a:r>
          </a:p>
        </p:txBody>
      </p:sp>
      <p:sp>
        <p:nvSpPr>
          <p:cNvPr id="40" name="四角形: 角を丸くする 39">
            <a:extLst>
              <a:ext uri="{FF2B5EF4-FFF2-40B4-BE49-F238E27FC236}">
                <a16:creationId xmlns:a16="http://schemas.microsoft.com/office/drawing/2014/main" id="{99DFE0D5-C3D7-A8E2-7F51-7A6A9721D1DE}"/>
              </a:ext>
            </a:extLst>
          </p:cNvPr>
          <p:cNvSpPr/>
          <p:nvPr/>
        </p:nvSpPr>
        <p:spPr>
          <a:xfrm>
            <a:off x="337969" y="5006097"/>
            <a:ext cx="8446299" cy="719361"/>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extLst>
              <a:ext uri="{FF2B5EF4-FFF2-40B4-BE49-F238E27FC236}">
                <a16:creationId xmlns:a16="http://schemas.microsoft.com/office/drawing/2014/main" id="{0A53C90F-2FB5-1991-E155-1BC9E7D0CAA1}"/>
              </a:ext>
            </a:extLst>
          </p:cNvPr>
          <p:cNvSpPr/>
          <p:nvPr/>
        </p:nvSpPr>
        <p:spPr>
          <a:xfrm>
            <a:off x="337970" y="5006097"/>
            <a:ext cx="571500" cy="710557"/>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1FB1805D-94EF-478A-1FE7-A4AC121EA0AB}"/>
              </a:ext>
            </a:extLst>
          </p:cNvPr>
          <p:cNvSpPr txBox="1"/>
          <p:nvPr/>
        </p:nvSpPr>
        <p:spPr>
          <a:xfrm>
            <a:off x="938045" y="5091474"/>
            <a:ext cx="7846223" cy="646331"/>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運動実施責任者は、報告書を取りまとめ、事業場運動報告書を作成し、所属分会事務局へ提出する　</a:t>
            </a:r>
            <a:endParaRPr lang="ja-JP" altLang="en-US" dirty="0"/>
          </a:p>
        </p:txBody>
      </p:sp>
      <p:sp>
        <p:nvSpPr>
          <p:cNvPr id="43" name="テキスト ボックス 42">
            <a:extLst>
              <a:ext uri="{FF2B5EF4-FFF2-40B4-BE49-F238E27FC236}">
                <a16:creationId xmlns:a16="http://schemas.microsoft.com/office/drawing/2014/main" id="{B33797B0-D5B1-1640-E423-9C67ACE10F6A}"/>
              </a:ext>
            </a:extLst>
          </p:cNvPr>
          <p:cNvSpPr txBox="1"/>
          <p:nvPr/>
        </p:nvSpPr>
        <p:spPr>
          <a:xfrm>
            <a:off x="359733" y="5130963"/>
            <a:ext cx="390524" cy="523220"/>
          </a:xfrm>
          <a:prstGeom prst="rect">
            <a:avLst/>
          </a:prstGeom>
          <a:noFill/>
        </p:spPr>
        <p:txBody>
          <a:bodyPr wrap="square">
            <a:spAutoFit/>
          </a:bodyPr>
          <a:lstStyle/>
          <a:p>
            <a:r>
              <a:rPr lang="ja-JP" altLang="en-US" sz="2800" b="1" dirty="0">
                <a:solidFill>
                  <a:schemeClr val="bg1"/>
                </a:solidFill>
              </a:rPr>
              <a:t>６</a:t>
            </a:r>
          </a:p>
        </p:txBody>
      </p:sp>
      <p:sp>
        <p:nvSpPr>
          <p:cNvPr id="44" name="四角形: 角を丸くする 43">
            <a:extLst>
              <a:ext uri="{FF2B5EF4-FFF2-40B4-BE49-F238E27FC236}">
                <a16:creationId xmlns:a16="http://schemas.microsoft.com/office/drawing/2014/main" id="{595017E6-E392-B677-6E7D-C6DB49EFD8D7}"/>
              </a:ext>
            </a:extLst>
          </p:cNvPr>
          <p:cNvSpPr/>
          <p:nvPr/>
        </p:nvSpPr>
        <p:spPr>
          <a:xfrm>
            <a:off x="337969" y="5821529"/>
            <a:ext cx="8446299" cy="523220"/>
          </a:xfrm>
          <a:prstGeom prst="roundRect">
            <a:avLst>
              <a:gd name="adj" fmla="val 0"/>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a:extLst>
              <a:ext uri="{FF2B5EF4-FFF2-40B4-BE49-F238E27FC236}">
                <a16:creationId xmlns:a16="http://schemas.microsoft.com/office/drawing/2014/main" id="{FFD0784E-2054-F89F-D32F-95C15BF5DDE4}"/>
              </a:ext>
            </a:extLst>
          </p:cNvPr>
          <p:cNvSpPr/>
          <p:nvPr/>
        </p:nvSpPr>
        <p:spPr>
          <a:xfrm>
            <a:off x="337970" y="5821528"/>
            <a:ext cx="571500" cy="52387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6F0FB9EC-D8FE-1416-2208-F231BA83022E}"/>
              </a:ext>
            </a:extLst>
          </p:cNvPr>
          <p:cNvSpPr txBox="1"/>
          <p:nvPr/>
        </p:nvSpPr>
        <p:spPr>
          <a:xfrm>
            <a:off x="938045" y="5906905"/>
            <a:ext cx="7846223" cy="369332"/>
          </a:xfrm>
          <a:prstGeom prst="rect">
            <a:avLst/>
          </a:prstGeom>
          <a:noFill/>
        </p:spPr>
        <p:txBody>
          <a:bodyPr wrap="square">
            <a:spAutoFit/>
          </a:bodyPr>
          <a:lstStyle/>
          <a:p>
            <a:r>
              <a:rPr kumimoji="1" lang="ja-JP" altLang="en-US" b="1" dirty="0">
                <a:solidFill>
                  <a:prstClr val="black"/>
                </a:solidFill>
                <a:latin typeface="Calibri" panose="020F0502020204030204"/>
                <a:ea typeface="游ゴシック" panose="020B0400000000000000" pitchFamily="50" charset="-128"/>
              </a:rPr>
              <a:t>分会は、事業場運動報告書を取りまとめ支部へ提出する　</a:t>
            </a:r>
            <a:endParaRPr lang="ja-JP" altLang="en-US" dirty="0"/>
          </a:p>
        </p:txBody>
      </p:sp>
      <p:sp>
        <p:nvSpPr>
          <p:cNvPr id="47" name="テキスト ボックス 46">
            <a:extLst>
              <a:ext uri="{FF2B5EF4-FFF2-40B4-BE49-F238E27FC236}">
                <a16:creationId xmlns:a16="http://schemas.microsoft.com/office/drawing/2014/main" id="{332A4A9D-4D56-575C-7F32-62936E84559E}"/>
              </a:ext>
            </a:extLst>
          </p:cNvPr>
          <p:cNvSpPr txBox="1"/>
          <p:nvPr/>
        </p:nvSpPr>
        <p:spPr>
          <a:xfrm>
            <a:off x="359733" y="5829961"/>
            <a:ext cx="390524" cy="523220"/>
          </a:xfrm>
          <a:prstGeom prst="rect">
            <a:avLst/>
          </a:prstGeom>
          <a:noFill/>
        </p:spPr>
        <p:txBody>
          <a:bodyPr wrap="square">
            <a:spAutoFit/>
          </a:bodyPr>
          <a:lstStyle/>
          <a:p>
            <a:r>
              <a:rPr lang="ja-JP" altLang="en-US" sz="2800" b="1" dirty="0">
                <a:solidFill>
                  <a:schemeClr val="bg1"/>
                </a:solidFill>
              </a:rPr>
              <a:t>７</a:t>
            </a:r>
          </a:p>
        </p:txBody>
      </p:sp>
      <p:pic>
        <p:nvPicPr>
          <p:cNvPr id="49" name="図 48" descr="抽象, 挿絵 が含まれている画像&#10;&#10;AI によって生成されたコンテンツは間違っている可能性があります。">
            <a:extLst>
              <a:ext uri="{FF2B5EF4-FFF2-40B4-BE49-F238E27FC236}">
                <a16:creationId xmlns:a16="http://schemas.microsoft.com/office/drawing/2014/main" id="{5BFBD17D-5417-D0AB-D545-734F02B630E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7280" y="5580649"/>
            <a:ext cx="1065564" cy="1065564"/>
          </a:xfrm>
          <a:prstGeom prst="rect">
            <a:avLst/>
          </a:prstGeom>
        </p:spPr>
      </p:pic>
      <p:sp>
        <p:nvSpPr>
          <p:cNvPr id="7" name="スライド番号プレースホルダー 6">
            <a:extLst>
              <a:ext uri="{FF2B5EF4-FFF2-40B4-BE49-F238E27FC236}">
                <a16:creationId xmlns:a16="http://schemas.microsoft.com/office/drawing/2014/main" id="{AD5A0D5E-ABE0-334A-FB01-D03E8BFCDE11}"/>
              </a:ext>
            </a:extLst>
          </p:cNvPr>
          <p:cNvSpPr>
            <a:spLocks noGrp="1"/>
          </p:cNvSpPr>
          <p:nvPr>
            <p:ph type="sldNum" sz="quarter" idx="12"/>
          </p:nvPr>
        </p:nvSpPr>
        <p:spPr/>
        <p:txBody>
          <a:bodyPr/>
          <a:lstStyle/>
          <a:p>
            <a:fld id="{A388F369-06AE-40A0-B6A0-4CBA8A71DB5D}" type="slidenum">
              <a:rPr kumimoji="1" lang="ja-JP" altLang="en-US" smtClean="0"/>
              <a:t>17</a:t>
            </a:fld>
            <a:endParaRPr kumimoji="1" lang="ja-JP" altLang="en-US"/>
          </a:p>
        </p:txBody>
      </p:sp>
    </p:spTree>
    <p:extLst>
      <p:ext uri="{BB962C8B-B14F-4D97-AF65-F5344CB8AC3E}">
        <p14:creationId xmlns:p14="http://schemas.microsoft.com/office/powerpoint/2010/main" val="34408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344F-AC3C-F3ED-9D7E-06A6101D973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4A27BE3-B75B-436C-B4BA-DE7596CAEE76}"/>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C3AE57B7-D560-4C60-3BB0-A46DC09BE201}"/>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8BD14AA5-5D49-11C8-9BD9-5F694FF7701D}"/>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61001A99-9AFF-F7B7-DAD3-4025F2B60BEA}"/>
              </a:ext>
            </a:extLst>
          </p:cNvPr>
          <p:cNvSpPr/>
          <p:nvPr/>
        </p:nvSpPr>
        <p:spPr>
          <a:xfrm>
            <a:off x="337971" y="351023"/>
            <a:ext cx="8468060"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運動紹介・各様式ダウンロード</a:t>
            </a:r>
          </a:p>
        </p:txBody>
      </p:sp>
      <p:sp>
        <p:nvSpPr>
          <p:cNvPr id="20" name="正方形/長方形 19">
            <a:extLst>
              <a:ext uri="{FF2B5EF4-FFF2-40B4-BE49-F238E27FC236}">
                <a16:creationId xmlns:a16="http://schemas.microsoft.com/office/drawing/2014/main" id="{F21D5942-3A82-9114-238C-CDBDA1083319}"/>
              </a:ext>
            </a:extLst>
          </p:cNvPr>
          <p:cNvSpPr/>
          <p:nvPr/>
        </p:nvSpPr>
        <p:spPr>
          <a:xfrm>
            <a:off x="204787" y="5326081"/>
            <a:ext cx="8750189" cy="1057435"/>
          </a:xfrm>
          <a:prstGeom prst="rect">
            <a:avLst/>
          </a:prstGeom>
          <a:solidFill>
            <a:srgbClr val="B9E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21" name="正方形/長方形 20">
            <a:extLst>
              <a:ext uri="{FF2B5EF4-FFF2-40B4-BE49-F238E27FC236}">
                <a16:creationId xmlns:a16="http://schemas.microsoft.com/office/drawing/2014/main" id="{89F9376A-278E-5A91-AE4D-D3E3A6B872E7}"/>
              </a:ext>
            </a:extLst>
          </p:cNvPr>
          <p:cNvSpPr/>
          <p:nvPr/>
        </p:nvSpPr>
        <p:spPr>
          <a:xfrm>
            <a:off x="1236939" y="5645497"/>
            <a:ext cx="6685883" cy="523220"/>
          </a:xfrm>
          <a:prstGeom prst="rect">
            <a:avLst/>
          </a:prstGeom>
          <a:noFill/>
        </p:spPr>
        <p:txBody>
          <a:bodyPr wrap="square" lIns="91440" tIns="45720" rIns="91440" bIns="45720">
            <a:spAutoFit/>
          </a:bodyPr>
          <a:lstStyle/>
          <a:p>
            <a:pPr algn="ctr"/>
            <a:r>
              <a:rPr lang="en-US" altLang="ja-JP" sz="2800" b="1" cap="none" spc="0" dirty="0">
                <a:ln w="3175">
                  <a:solidFill>
                    <a:schemeClr val="tx1"/>
                  </a:solidFill>
                </a:ln>
                <a:solidFill>
                  <a:schemeClr val="accent1">
                    <a:lumMod val="75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https://www.kensaibou-s.com</a:t>
            </a:r>
          </a:p>
        </p:txBody>
      </p:sp>
      <p:pic>
        <p:nvPicPr>
          <p:cNvPr id="12" name="図 11">
            <a:extLst>
              <a:ext uri="{FF2B5EF4-FFF2-40B4-BE49-F238E27FC236}">
                <a16:creationId xmlns:a16="http://schemas.microsoft.com/office/drawing/2014/main" id="{76DAFB6C-1F69-D519-64BE-20A129BB5450}"/>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39283" y="997354"/>
            <a:ext cx="3157399" cy="4449489"/>
          </a:xfrm>
          <a:prstGeom prst="rect">
            <a:avLst/>
          </a:prstGeom>
        </p:spPr>
      </p:pic>
      <p:pic>
        <p:nvPicPr>
          <p:cNvPr id="14" name="図 13">
            <a:extLst>
              <a:ext uri="{FF2B5EF4-FFF2-40B4-BE49-F238E27FC236}">
                <a16:creationId xmlns:a16="http://schemas.microsoft.com/office/drawing/2014/main" id="{92DD537E-33A4-9BB1-CEEA-64080288C86F}"/>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rcRect l="5144" t="79463" b="3633"/>
          <a:stretch/>
        </p:blipFill>
        <p:spPr>
          <a:xfrm>
            <a:off x="641910" y="3444777"/>
            <a:ext cx="3502387" cy="879596"/>
          </a:xfrm>
          <a:prstGeom prst="rect">
            <a:avLst/>
          </a:prstGeom>
          <a:ln w="57150">
            <a:solidFill>
              <a:srgbClr val="FF0000"/>
            </a:solidFill>
          </a:ln>
        </p:spPr>
      </p:pic>
      <p:pic>
        <p:nvPicPr>
          <p:cNvPr id="15" name="図 14">
            <a:extLst>
              <a:ext uri="{FF2B5EF4-FFF2-40B4-BE49-F238E27FC236}">
                <a16:creationId xmlns:a16="http://schemas.microsoft.com/office/drawing/2014/main" id="{9D3C58B1-E63A-9A96-C44D-50A26B4B7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502" y="1022271"/>
            <a:ext cx="3042902" cy="4424572"/>
          </a:xfrm>
          <a:prstGeom prst="rect">
            <a:avLst/>
          </a:prstGeom>
          <a:effectLst>
            <a:outerShdw blurRad="50800" dist="38100" dir="2700000" algn="tl" rotWithShape="0">
              <a:prstClr val="black">
                <a:alpha val="40000"/>
              </a:prstClr>
            </a:outerShdw>
          </a:effectLst>
        </p:spPr>
      </p:pic>
      <p:pic>
        <p:nvPicPr>
          <p:cNvPr id="16" name="図 15">
            <a:extLst>
              <a:ext uri="{FF2B5EF4-FFF2-40B4-BE49-F238E27FC236}">
                <a16:creationId xmlns:a16="http://schemas.microsoft.com/office/drawing/2014/main" id="{C75D7192-C5C0-D714-0188-C77503DDD6A6}"/>
              </a:ext>
            </a:extLst>
          </p:cNvPr>
          <p:cNvPicPr>
            <a:picLocks noChangeAspect="1"/>
          </p:cNvPicPr>
          <p:nvPr/>
        </p:nvPicPr>
        <p:blipFill>
          <a:blip r:embed="rId5">
            <a:extLst>
              <a:ext uri="{28A0092B-C50C-407E-A947-70E740481C1C}">
                <a14:useLocalDpi xmlns:a14="http://schemas.microsoft.com/office/drawing/2010/main" val="0"/>
              </a:ext>
            </a:extLst>
          </a:blip>
          <a:srcRect t="82313"/>
          <a:stretch/>
        </p:blipFill>
        <p:spPr>
          <a:xfrm>
            <a:off x="4593098" y="3358902"/>
            <a:ext cx="4111619" cy="1057435"/>
          </a:xfrm>
          <a:prstGeom prst="rect">
            <a:avLst/>
          </a:prstGeom>
          <a:ln w="57150">
            <a:solidFill>
              <a:srgbClr val="FF0000"/>
            </a:solidFill>
          </a:ln>
          <a:effectLst>
            <a:outerShdw blurRad="50800" dist="38100" dir="2700000" algn="tl" rotWithShape="0">
              <a:prstClr val="black">
                <a:alpha val="40000"/>
              </a:prstClr>
            </a:outerShdw>
          </a:effectLst>
        </p:spPr>
      </p:pic>
      <p:sp>
        <p:nvSpPr>
          <p:cNvPr id="3" name="スライド番号プレースホルダー 2">
            <a:extLst>
              <a:ext uri="{FF2B5EF4-FFF2-40B4-BE49-F238E27FC236}">
                <a16:creationId xmlns:a16="http://schemas.microsoft.com/office/drawing/2014/main" id="{C6054C82-91A7-658F-F842-69ADF850CD77}"/>
              </a:ext>
            </a:extLst>
          </p:cNvPr>
          <p:cNvSpPr>
            <a:spLocks noGrp="1"/>
          </p:cNvSpPr>
          <p:nvPr>
            <p:ph type="sldNum" sz="quarter" idx="12"/>
          </p:nvPr>
        </p:nvSpPr>
        <p:spPr/>
        <p:txBody>
          <a:bodyPr/>
          <a:lstStyle/>
          <a:p>
            <a:fld id="{A388F369-06AE-40A0-B6A0-4CBA8A71DB5D}" type="slidenum">
              <a:rPr kumimoji="1" lang="ja-JP" altLang="en-US" smtClean="0"/>
              <a:t>18</a:t>
            </a:fld>
            <a:endParaRPr kumimoji="1" lang="ja-JP" altLang="en-US"/>
          </a:p>
        </p:txBody>
      </p:sp>
    </p:spTree>
    <p:extLst>
      <p:ext uri="{BB962C8B-B14F-4D97-AF65-F5344CB8AC3E}">
        <p14:creationId xmlns:p14="http://schemas.microsoft.com/office/powerpoint/2010/main" val="316109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093B9-8AC9-59C0-A1AD-9D8AA1ED7FB7}"/>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82266447-CEC0-249F-CAD6-151083680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7"/>
            <a:ext cx="9144000" cy="6847626"/>
          </a:xfrm>
          <a:prstGeom prst="rect">
            <a:avLst/>
          </a:prstGeom>
        </p:spPr>
      </p:pic>
      <p:pic>
        <p:nvPicPr>
          <p:cNvPr id="4" name="図 3">
            <a:extLst>
              <a:ext uri="{FF2B5EF4-FFF2-40B4-BE49-F238E27FC236}">
                <a16:creationId xmlns:a16="http://schemas.microsoft.com/office/drawing/2014/main" id="{B487A5BD-74A7-F2A8-607C-0107E501AF66}"/>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149013" y="2710702"/>
            <a:ext cx="2894974" cy="4008425"/>
          </a:xfrm>
          <a:prstGeom prst="rect">
            <a:avLst/>
          </a:prstGeom>
        </p:spPr>
      </p:pic>
      <p:sp>
        <p:nvSpPr>
          <p:cNvPr id="5" name="矢印: 五方向 4">
            <a:extLst>
              <a:ext uri="{FF2B5EF4-FFF2-40B4-BE49-F238E27FC236}">
                <a16:creationId xmlns:a16="http://schemas.microsoft.com/office/drawing/2014/main" id="{537FB264-14C7-986C-8C05-F24AA4205327}"/>
              </a:ext>
            </a:extLst>
          </p:cNvPr>
          <p:cNvSpPr/>
          <p:nvPr/>
        </p:nvSpPr>
        <p:spPr>
          <a:xfrm>
            <a:off x="300039" y="2710702"/>
            <a:ext cx="6572250" cy="1477230"/>
          </a:xfrm>
          <a:prstGeom prst="homePlate">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accent1">
                    <a:lumMod val="75000"/>
                  </a:schemeClr>
                </a:solidFill>
              </a:rPr>
              <a:t>「一人ＫＹ推進運動 埼玉」</a:t>
            </a:r>
            <a:endParaRPr kumimoji="1" lang="en-US" altLang="ja-JP" sz="4000" b="1" dirty="0">
              <a:solidFill>
                <a:schemeClr val="accent1">
                  <a:lumMod val="75000"/>
                </a:schemeClr>
              </a:solidFill>
            </a:endParaRPr>
          </a:p>
          <a:p>
            <a:pPr algn="ctr"/>
            <a:r>
              <a:rPr kumimoji="1" lang="ja-JP" altLang="en-US" sz="4000" b="1" dirty="0">
                <a:solidFill>
                  <a:schemeClr val="accent1">
                    <a:lumMod val="75000"/>
                  </a:schemeClr>
                </a:solidFill>
              </a:rPr>
              <a:t>の積極的な推進を！！</a:t>
            </a:r>
          </a:p>
        </p:txBody>
      </p:sp>
      <p:sp>
        <p:nvSpPr>
          <p:cNvPr id="2" name="スライド番号プレースホルダー 1">
            <a:extLst>
              <a:ext uri="{FF2B5EF4-FFF2-40B4-BE49-F238E27FC236}">
                <a16:creationId xmlns:a16="http://schemas.microsoft.com/office/drawing/2014/main" id="{C5F19D83-11E8-0572-D93C-3EF604F6352D}"/>
              </a:ext>
            </a:extLst>
          </p:cNvPr>
          <p:cNvSpPr>
            <a:spLocks noGrp="1"/>
          </p:cNvSpPr>
          <p:nvPr>
            <p:ph type="sldNum" sz="quarter" idx="12"/>
          </p:nvPr>
        </p:nvSpPr>
        <p:spPr/>
        <p:txBody>
          <a:bodyPr/>
          <a:lstStyle/>
          <a:p>
            <a:fld id="{A388F369-06AE-40A0-B6A0-4CBA8A71DB5D}" type="slidenum">
              <a:rPr kumimoji="1" lang="ja-JP" altLang="en-US" smtClean="0"/>
              <a:t>19</a:t>
            </a:fld>
            <a:endParaRPr kumimoji="1" lang="ja-JP" altLang="en-US"/>
          </a:p>
        </p:txBody>
      </p:sp>
    </p:spTree>
    <p:extLst>
      <p:ext uri="{BB962C8B-B14F-4D97-AF65-F5344CB8AC3E}">
        <p14:creationId xmlns:p14="http://schemas.microsoft.com/office/powerpoint/2010/main" val="377221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AEB4-AEEF-ECB9-8995-B5074058175C}"/>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B43A65AE-8BA5-07B4-A52B-8576FF3D37C7}"/>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DA9F97BE-9C62-503D-02D2-AE52AEDE6443}"/>
              </a:ext>
            </a:extLst>
          </p:cNvPr>
          <p:cNvSpPr/>
          <p:nvPr/>
        </p:nvSpPr>
        <p:spPr>
          <a:xfrm>
            <a:off x="170822" y="2752725"/>
            <a:ext cx="8802356" cy="1352550"/>
          </a:xfrm>
          <a:prstGeom prst="rect">
            <a:avLst/>
          </a:prstGeom>
          <a:solidFill>
            <a:schemeClr val="bg1"/>
          </a:solidFill>
          <a:ln>
            <a:solidFill>
              <a:srgbClr val="B9E2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B104A8D8-6644-BC66-BB76-21B2EBEB6383}"/>
              </a:ext>
            </a:extLst>
          </p:cNvPr>
          <p:cNvSpPr/>
          <p:nvPr/>
        </p:nvSpPr>
        <p:spPr>
          <a:xfrm>
            <a:off x="170820" y="2839289"/>
            <a:ext cx="8802357" cy="11857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w="0">
                  <a:noFill/>
                </a:ln>
                <a:solidFill>
                  <a:schemeClr val="tx1"/>
                </a:solidFill>
                <a:latin typeface="BIZ UDPゴシック" panose="020B0400000000000000" pitchFamily="50" charset="-128"/>
                <a:ea typeface="BIZ UDPゴシック" panose="020B0400000000000000" pitchFamily="50" charset="-128"/>
              </a:rPr>
              <a:t>「一人ＫＹ推進運動 埼玉」</a:t>
            </a:r>
            <a:endParaRPr kumimoji="1" lang="en-US" altLang="ja-JP" sz="2400" b="1" dirty="0">
              <a:ln w="0">
                <a:noFill/>
              </a:ln>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4000" b="1" dirty="0">
                <a:ln w="0">
                  <a:noFill/>
                </a:ln>
                <a:solidFill>
                  <a:schemeClr val="tx1"/>
                </a:solidFill>
                <a:latin typeface="BIZ UDPゴシック" panose="020B0400000000000000" pitchFamily="50" charset="-128"/>
                <a:ea typeface="BIZ UDPゴシック" panose="020B0400000000000000" pitchFamily="50" charset="-128"/>
              </a:rPr>
              <a:t>運 動 の 目 的</a:t>
            </a:r>
          </a:p>
        </p:txBody>
      </p:sp>
      <p:sp>
        <p:nvSpPr>
          <p:cNvPr id="4" name="スライド番号プレースホルダー 3">
            <a:extLst>
              <a:ext uri="{FF2B5EF4-FFF2-40B4-BE49-F238E27FC236}">
                <a16:creationId xmlns:a16="http://schemas.microsoft.com/office/drawing/2014/main" id="{86BB4655-CED1-56FB-5B14-57EA0C07EC7B}"/>
              </a:ext>
            </a:extLst>
          </p:cNvPr>
          <p:cNvSpPr>
            <a:spLocks noGrp="1"/>
          </p:cNvSpPr>
          <p:nvPr>
            <p:ph type="sldNum" sz="quarter" idx="12"/>
          </p:nvPr>
        </p:nvSpPr>
        <p:spPr/>
        <p:txBody>
          <a:bodyPr/>
          <a:lstStyle/>
          <a:p>
            <a:fld id="{A388F369-06AE-40A0-B6A0-4CBA8A71DB5D}" type="slidenum">
              <a:rPr kumimoji="1" lang="ja-JP" altLang="en-US" smtClean="0"/>
              <a:t>2</a:t>
            </a:fld>
            <a:endParaRPr kumimoji="1" lang="ja-JP" altLang="en-US"/>
          </a:p>
        </p:txBody>
      </p:sp>
    </p:spTree>
    <p:extLst>
      <p:ext uri="{BB962C8B-B14F-4D97-AF65-F5344CB8AC3E}">
        <p14:creationId xmlns:p14="http://schemas.microsoft.com/office/powerpoint/2010/main" val="258530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F8FE0-5200-EB9C-F860-B5E82617BD7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D5CCB89-FAAC-E4AB-F974-EB82A397E2B2}"/>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C052A475-2D13-2005-5858-EA0EC2E23CFA}"/>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2972AF70-6DFD-3A6A-E50E-93A1F7BA4BBC}"/>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91602DD2-5D2A-D06E-69B1-4DA57492E3CF}"/>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a:t>
            </a:r>
            <a:r>
              <a:rPr lang="ja-JP" altLang="en-US" sz="3600" b="1" dirty="0">
                <a:ln w="3175">
                  <a:noFill/>
                </a:ln>
                <a:solidFill>
                  <a:schemeClr val="bg1"/>
                </a:solidFill>
                <a:latin typeface="メイリオ" panose="020B0604030504040204" pitchFamily="50" charset="-128"/>
                <a:ea typeface="メイリオ" panose="020B0604030504040204" pitchFamily="50" charset="-128"/>
              </a:rPr>
              <a:t>の目的</a:t>
            </a:r>
            <a:endParaRPr lang="ja-JP" altLang="en-US" sz="3600" b="1" cap="none" spc="0" dirty="0">
              <a:ln w="3175">
                <a:noFill/>
              </a:ln>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B8421AE9-417B-3B83-BEA1-D298D12EA0F5}"/>
              </a:ext>
            </a:extLst>
          </p:cNvPr>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252653" y="1071672"/>
            <a:ext cx="8638691" cy="5342140"/>
          </a:xfrm>
          <a:prstGeom prst="rect">
            <a:avLst/>
          </a:prstGeom>
          <a:ln>
            <a:noFill/>
          </a:ln>
          <a:effectLst>
            <a:softEdge rad="112500"/>
          </a:effectLst>
        </p:spPr>
      </p:pic>
      <p:pic>
        <p:nvPicPr>
          <p:cNvPr id="16" name="図 15">
            <a:extLst>
              <a:ext uri="{FF2B5EF4-FFF2-40B4-BE49-F238E27FC236}">
                <a16:creationId xmlns:a16="http://schemas.microsoft.com/office/drawing/2014/main" id="{74A2272E-4D9F-F764-F8DC-EABE4A3CC3A3}"/>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719865" y="2410276"/>
            <a:ext cx="5470301" cy="4096701"/>
          </a:xfrm>
          <a:prstGeom prst="rect">
            <a:avLst/>
          </a:prstGeom>
        </p:spPr>
      </p:pic>
      <p:sp>
        <p:nvSpPr>
          <p:cNvPr id="18" name="四角形: 角を丸くする 17">
            <a:extLst>
              <a:ext uri="{FF2B5EF4-FFF2-40B4-BE49-F238E27FC236}">
                <a16:creationId xmlns:a16="http://schemas.microsoft.com/office/drawing/2014/main" id="{5883D8A2-EE54-0B6D-100E-D70583618210}"/>
              </a:ext>
            </a:extLst>
          </p:cNvPr>
          <p:cNvSpPr/>
          <p:nvPr/>
        </p:nvSpPr>
        <p:spPr>
          <a:xfrm>
            <a:off x="580569" y="1479343"/>
            <a:ext cx="7982858" cy="784505"/>
          </a:xfrm>
          <a:prstGeom prst="roundRect">
            <a:avLst>
              <a:gd name="adj" fmla="val 50000"/>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n w="0"/>
                <a:solidFill>
                  <a:srgbClr val="008000"/>
                </a:solidFill>
                <a:effectLst>
                  <a:outerShdw blurRad="38100" dist="19050" dir="2700000" algn="tl" rotWithShape="0">
                    <a:schemeClr val="dk1">
                      <a:alpha val="40000"/>
                    </a:schemeClr>
                  </a:outerShdw>
                </a:effectLst>
              </a:rPr>
              <a:t>作業員一人ひとりの安全意識の向上</a:t>
            </a:r>
          </a:p>
        </p:txBody>
      </p:sp>
      <p:sp>
        <p:nvSpPr>
          <p:cNvPr id="3" name="スライド番号プレースホルダー 2">
            <a:extLst>
              <a:ext uri="{FF2B5EF4-FFF2-40B4-BE49-F238E27FC236}">
                <a16:creationId xmlns:a16="http://schemas.microsoft.com/office/drawing/2014/main" id="{0AD85F03-8ED3-4A7C-3BDC-1B5E2FBA88EF}"/>
              </a:ext>
            </a:extLst>
          </p:cNvPr>
          <p:cNvSpPr>
            <a:spLocks noGrp="1"/>
          </p:cNvSpPr>
          <p:nvPr>
            <p:ph type="sldNum" sz="quarter" idx="12"/>
          </p:nvPr>
        </p:nvSpPr>
        <p:spPr/>
        <p:txBody>
          <a:bodyPr/>
          <a:lstStyle/>
          <a:p>
            <a:fld id="{A388F369-06AE-40A0-B6A0-4CBA8A71DB5D}" type="slidenum">
              <a:rPr kumimoji="1" lang="ja-JP" altLang="en-US" smtClean="0"/>
              <a:t>3</a:t>
            </a:fld>
            <a:endParaRPr kumimoji="1" lang="ja-JP" altLang="en-US"/>
          </a:p>
        </p:txBody>
      </p:sp>
    </p:spTree>
    <p:extLst>
      <p:ext uri="{BB962C8B-B14F-4D97-AF65-F5344CB8AC3E}">
        <p14:creationId xmlns:p14="http://schemas.microsoft.com/office/powerpoint/2010/main" val="69628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D5CD-31D9-3C29-AF52-F83DC57A3D7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1D56E62-98D2-4FD2-AFC9-2C37F5BD1886}"/>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04A648D8-6A96-7AB5-036C-907E39606D3C}"/>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6342B5CD-BD44-2452-07CE-EAC8113F81E2}"/>
              </a:ext>
            </a:extLst>
          </p:cNvPr>
          <p:cNvPicPr>
            <a:picLocks noChangeAspect="1"/>
          </p:cNvPicPr>
          <p:nvPr/>
        </p:nvPicPr>
        <p:blipFill rotWithShape="1">
          <a:blip r:embed="rId3">
            <a:alphaModFix amt="39000"/>
            <a:extLst>
              <a:ext uri="{28A0092B-C50C-407E-A947-70E740481C1C}">
                <a14:useLocalDpi xmlns:a14="http://schemas.microsoft.com/office/drawing/2010/main" val="0"/>
              </a:ext>
            </a:extLst>
          </a:blip>
          <a:srcRect l="30263" t="17664"/>
          <a:stretch/>
        </p:blipFill>
        <p:spPr>
          <a:xfrm>
            <a:off x="337970" y="1261546"/>
            <a:ext cx="8518186" cy="5058917"/>
          </a:xfrm>
          <a:prstGeom prst="rect">
            <a:avLst/>
          </a:prstGeom>
          <a:ln>
            <a:noFill/>
          </a:ln>
          <a:effectLst>
            <a:softEdge rad="112500"/>
          </a:effectLst>
        </p:spPr>
      </p:pic>
      <p:pic>
        <p:nvPicPr>
          <p:cNvPr id="3" name="図 2" descr="挿絵, 抽象 が含まれている画像&#10;&#10;自動的に生成された説明">
            <a:extLst>
              <a:ext uri="{FF2B5EF4-FFF2-40B4-BE49-F238E27FC236}">
                <a16:creationId xmlns:a16="http://schemas.microsoft.com/office/drawing/2014/main" id="{D1B81F6D-8599-A219-8410-F56311E386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000" y="4080123"/>
            <a:ext cx="2016743" cy="2420092"/>
          </a:xfrm>
          <a:prstGeom prst="rect">
            <a:avLst/>
          </a:prstGeom>
        </p:spPr>
      </p:pic>
      <p:sp>
        <p:nvSpPr>
          <p:cNvPr id="11" name="四角形: 角を丸くする 10">
            <a:extLst>
              <a:ext uri="{FF2B5EF4-FFF2-40B4-BE49-F238E27FC236}">
                <a16:creationId xmlns:a16="http://schemas.microsoft.com/office/drawing/2014/main" id="{6F6ADE01-B18B-C308-28D4-BE470229D0D1}"/>
              </a:ext>
            </a:extLst>
          </p:cNvPr>
          <p:cNvSpPr/>
          <p:nvPr/>
        </p:nvSpPr>
        <p:spPr>
          <a:xfrm>
            <a:off x="2425693" y="5046474"/>
            <a:ext cx="6111476" cy="615202"/>
          </a:xfrm>
          <a:prstGeom prst="roundRect">
            <a:avLst>
              <a:gd name="adj" fmla="val 50000"/>
            </a:avLst>
          </a:prstGeom>
          <a:solidFill>
            <a:srgbClr val="FF7C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a:ln w="3175">
                  <a:solidFill>
                    <a:schemeClr val="tx1">
                      <a:lumMod val="65000"/>
                      <a:lumOff val="35000"/>
                    </a:schemeClr>
                  </a:solidFill>
                </a:ln>
                <a:effectLst>
                  <a:outerShdw blurRad="50800" dist="38100" dir="2700000" algn="tl" rotWithShape="0">
                    <a:prstClr val="black">
                      <a:alpha val="40000"/>
                    </a:prstClr>
                  </a:outerShdw>
                </a:effectLst>
              </a:rPr>
              <a:t> ⇒ ヒューマンエラーの防止　</a:t>
            </a:r>
            <a:endParaRPr kumimoji="1" lang="en-US" altLang="ja-JP" sz="3600" b="1" dirty="0">
              <a:ln w="3175">
                <a:solidFill>
                  <a:schemeClr val="tx1">
                    <a:lumMod val="65000"/>
                    <a:lumOff val="35000"/>
                  </a:schemeClr>
                </a:solidFill>
              </a:ln>
              <a:effectLst>
                <a:outerShdw blurRad="50800" dist="38100" dir="2700000" algn="tl" rotWithShape="0">
                  <a:prstClr val="black">
                    <a:alpha val="40000"/>
                  </a:prstClr>
                </a:outerShdw>
              </a:effectLst>
            </a:endParaRPr>
          </a:p>
        </p:txBody>
      </p:sp>
      <p:sp>
        <p:nvSpPr>
          <p:cNvPr id="14" name="四角形: 角を丸くする 13">
            <a:extLst>
              <a:ext uri="{FF2B5EF4-FFF2-40B4-BE49-F238E27FC236}">
                <a16:creationId xmlns:a16="http://schemas.microsoft.com/office/drawing/2014/main" id="{9A8E28C3-A83D-2035-5166-ED9ED1D1369E}"/>
              </a:ext>
            </a:extLst>
          </p:cNvPr>
          <p:cNvSpPr/>
          <p:nvPr/>
        </p:nvSpPr>
        <p:spPr>
          <a:xfrm>
            <a:off x="2417939" y="4186630"/>
            <a:ext cx="6111476" cy="615202"/>
          </a:xfrm>
          <a:prstGeom prst="roundRect">
            <a:avLst>
              <a:gd name="adj" fmla="val 50000"/>
            </a:avLst>
          </a:prstGeom>
          <a:solidFill>
            <a:srgbClr val="FF7C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a:ln w="3175">
                  <a:solidFill>
                    <a:schemeClr val="tx1">
                      <a:lumMod val="65000"/>
                      <a:lumOff val="35000"/>
                    </a:schemeClr>
                  </a:solidFill>
                </a:ln>
                <a:effectLst>
                  <a:outerShdw blurRad="50800" dist="38100" dir="2700000" algn="tl" rotWithShape="0">
                    <a:prstClr val="black">
                      <a:alpha val="40000"/>
                    </a:prstClr>
                  </a:outerShdw>
                </a:effectLst>
              </a:rPr>
              <a:t> ⇒  リスクの排除</a:t>
            </a:r>
            <a:endParaRPr kumimoji="1" lang="en-US" altLang="ja-JP" sz="3600" b="1" dirty="0">
              <a:ln w="3175">
                <a:solidFill>
                  <a:schemeClr val="tx1">
                    <a:lumMod val="65000"/>
                    <a:lumOff val="35000"/>
                  </a:schemeClr>
                </a:solidFill>
              </a:ln>
              <a:effectLst>
                <a:outerShdw blurRad="50800" dist="38100" dir="2700000" algn="tl" rotWithShape="0">
                  <a:prstClr val="black">
                    <a:alpha val="40000"/>
                  </a:prstClr>
                </a:outerShdw>
              </a:effectLst>
            </a:endParaRPr>
          </a:p>
        </p:txBody>
      </p:sp>
      <p:sp>
        <p:nvSpPr>
          <p:cNvPr id="15" name="四角形: 角を丸くする 14">
            <a:extLst>
              <a:ext uri="{FF2B5EF4-FFF2-40B4-BE49-F238E27FC236}">
                <a16:creationId xmlns:a16="http://schemas.microsoft.com/office/drawing/2014/main" id="{C3E1C04A-070C-6ABD-694A-8C1520AAAB84}"/>
              </a:ext>
            </a:extLst>
          </p:cNvPr>
          <p:cNvSpPr/>
          <p:nvPr/>
        </p:nvSpPr>
        <p:spPr>
          <a:xfrm>
            <a:off x="2425693" y="5949903"/>
            <a:ext cx="6111476" cy="615202"/>
          </a:xfrm>
          <a:prstGeom prst="roundRect">
            <a:avLst>
              <a:gd name="adj" fmla="val 50000"/>
            </a:avLst>
          </a:prstGeom>
          <a:solidFill>
            <a:srgbClr val="FF7C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ln w="3175">
                  <a:solidFill>
                    <a:schemeClr val="tx1">
                      <a:lumMod val="65000"/>
                      <a:lumOff val="35000"/>
                    </a:schemeClr>
                  </a:solidFill>
                </a:ln>
                <a:effectLst>
                  <a:outerShdw blurRad="50800" dist="38100" dir="2700000" algn="tl" rotWithShape="0">
                    <a:prstClr val="black">
                      <a:alpha val="40000"/>
                    </a:prstClr>
                  </a:outerShdw>
                </a:effectLst>
              </a:rPr>
              <a:t> ⇒  安全意識向上</a:t>
            </a:r>
            <a:endParaRPr kumimoji="1" lang="en-US" altLang="ja-JP" sz="3200" b="1" dirty="0">
              <a:ln w="3175">
                <a:solidFill>
                  <a:schemeClr val="tx1">
                    <a:lumMod val="65000"/>
                    <a:lumOff val="35000"/>
                  </a:schemeClr>
                </a:solidFill>
              </a:ln>
              <a:effectLst>
                <a:outerShdw blurRad="50800" dist="38100" dir="2700000" algn="tl" rotWithShape="0">
                  <a:prstClr val="black">
                    <a:alpha val="40000"/>
                  </a:prstClr>
                </a:outerShdw>
              </a:effectLst>
            </a:endParaRPr>
          </a:p>
        </p:txBody>
      </p:sp>
      <p:sp>
        <p:nvSpPr>
          <p:cNvPr id="19" name="正方形/長方形 18">
            <a:extLst>
              <a:ext uri="{FF2B5EF4-FFF2-40B4-BE49-F238E27FC236}">
                <a16:creationId xmlns:a16="http://schemas.microsoft.com/office/drawing/2014/main" id="{33B8706E-A4D2-2BF0-11B8-9C918B5545EC}"/>
              </a:ext>
            </a:extLst>
          </p:cNvPr>
          <p:cNvSpPr/>
          <p:nvPr/>
        </p:nvSpPr>
        <p:spPr>
          <a:xfrm>
            <a:off x="606828" y="3909010"/>
            <a:ext cx="7930341" cy="65831"/>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01A735F-7F75-D4C6-7E69-B6BB0E87E069}"/>
              </a:ext>
            </a:extLst>
          </p:cNvPr>
          <p:cNvSpPr/>
          <p:nvPr/>
        </p:nvSpPr>
        <p:spPr>
          <a:xfrm>
            <a:off x="2417939" y="1813817"/>
            <a:ext cx="5999668" cy="1922408"/>
          </a:xfrm>
          <a:prstGeom prst="rect">
            <a:avLst/>
          </a:prstGeom>
          <a:solidFill>
            <a:schemeClr val="bg1"/>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四角形: 角を丸くする 9">
            <a:extLst>
              <a:ext uri="{FF2B5EF4-FFF2-40B4-BE49-F238E27FC236}">
                <a16:creationId xmlns:a16="http://schemas.microsoft.com/office/drawing/2014/main" id="{427A07B7-C1CB-F1E7-B9F6-B0797B7A493C}"/>
              </a:ext>
            </a:extLst>
          </p:cNvPr>
          <p:cNvSpPr/>
          <p:nvPr/>
        </p:nvSpPr>
        <p:spPr>
          <a:xfrm>
            <a:off x="2386144" y="1397728"/>
            <a:ext cx="3398000" cy="584775"/>
          </a:xfrm>
          <a:prstGeom prst="roundRect">
            <a:avLst>
              <a:gd name="adj"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CAB9775-2A70-CFED-73D6-4C5CA1762739}"/>
              </a:ext>
            </a:extLst>
          </p:cNvPr>
          <p:cNvSpPr/>
          <p:nvPr/>
        </p:nvSpPr>
        <p:spPr>
          <a:xfrm>
            <a:off x="2637477" y="1466541"/>
            <a:ext cx="2757703" cy="584775"/>
          </a:xfrm>
          <a:prstGeom prst="rect">
            <a:avLst/>
          </a:prstGeom>
          <a:noFill/>
        </p:spPr>
        <p:txBody>
          <a:bodyPr wrap="square" lIns="91440" tIns="45720" rIns="91440" bIns="45720">
            <a:spAutoFit/>
          </a:bodyPr>
          <a:lstStyle/>
          <a:p>
            <a:pPr algn="ctr"/>
            <a:r>
              <a:rPr lang="ja-JP" altLang="en-US" sz="3200" b="1" cap="none" spc="0" dirty="0">
                <a:ln w="3175">
                  <a:no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一人</a:t>
            </a:r>
            <a:r>
              <a:rPr lang="en-US" altLang="ja-JP" sz="3200" b="1" dirty="0">
                <a:ln w="3175">
                  <a:no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KY</a:t>
            </a:r>
            <a:r>
              <a:rPr lang="ja-JP" altLang="en-US" sz="3200" b="1" dirty="0">
                <a:ln w="3175">
                  <a:no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実施</a:t>
            </a:r>
            <a:endParaRPr lang="ja-JP" altLang="en-US" sz="3200" b="1" cap="none" spc="0" dirty="0">
              <a:ln w="3175">
                <a:no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ED5C74FD-3BCC-7693-FA0E-EEFDCA6DD1EF}"/>
              </a:ext>
            </a:extLst>
          </p:cNvPr>
          <p:cNvSpPr/>
          <p:nvPr/>
        </p:nvSpPr>
        <p:spPr>
          <a:xfrm>
            <a:off x="2721154" y="1901055"/>
            <a:ext cx="5494807" cy="1799811"/>
          </a:xfrm>
          <a:prstGeom prst="roundRect">
            <a:avLst>
              <a:gd name="adj" fmla="val 2790"/>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b="1" dirty="0">
                <a:ln w="3175">
                  <a:solidFill>
                    <a:schemeClr val="tx1">
                      <a:lumMod val="65000"/>
                      <a:lumOff val="35000"/>
                    </a:schemeClr>
                  </a:solidFill>
                </a:ln>
                <a:solidFill>
                  <a:schemeClr val="tx1"/>
                </a:solidFill>
                <a:effectLst>
                  <a:outerShdw blurRad="50800" dist="38100" dir="2700000" algn="tl" rotWithShape="0">
                    <a:prstClr val="black">
                      <a:alpha val="40000"/>
                    </a:prstClr>
                  </a:outerShdw>
                </a:effectLst>
              </a:rPr>
              <a:t>自分の身を守る為の</a:t>
            </a:r>
            <a:endParaRPr kumimoji="1" lang="en-US" altLang="ja-JP" sz="4400" b="1" dirty="0">
              <a:ln w="3175">
                <a:solidFill>
                  <a:schemeClr val="tx1">
                    <a:lumMod val="65000"/>
                    <a:lumOff val="35000"/>
                  </a:schemeClr>
                </a:solidFill>
              </a:ln>
              <a:solidFill>
                <a:schemeClr val="tx1"/>
              </a:solidFill>
              <a:effectLst>
                <a:outerShdw blurRad="50800" dist="38100" dir="2700000" algn="tl" rotWithShape="0">
                  <a:prstClr val="black">
                    <a:alpha val="40000"/>
                  </a:prstClr>
                </a:outerShdw>
              </a:effectLst>
            </a:endParaRPr>
          </a:p>
          <a:p>
            <a:r>
              <a:rPr kumimoji="1" lang="ja-JP" altLang="en-US" sz="4400" b="1" dirty="0">
                <a:ln w="3175">
                  <a:solidFill>
                    <a:schemeClr val="tx1">
                      <a:lumMod val="65000"/>
                      <a:lumOff val="35000"/>
                    </a:schemeClr>
                  </a:solidFill>
                </a:ln>
                <a:solidFill>
                  <a:schemeClr val="tx1"/>
                </a:solidFill>
                <a:effectLst>
                  <a:outerShdw blurRad="50800" dist="38100" dir="2700000" algn="tl" rotWithShape="0">
                    <a:prstClr val="black">
                      <a:alpha val="40000"/>
                    </a:prstClr>
                  </a:outerShdw>
                </a:effectLst>
              </a:rPr>
              <a:t>安全確認</a:t>
            </a:r>
            <a:endParaRPr kumimoji="1" lang="en-US" altLang="ja-JP" sz="4400" b="1" dirty="0">
              <a:ln w="3175">
                <a:solidFill>
                  <a:schemeClr val="tx1">
                    <a:lumMod val="65000"/>
                    <a:lumOff val="35000"/>
                  </a:schemeClr>
                </a:solidFill>
              </a:ln>
              <a:solidFill>
                <a:schemeClr val="tx1"/>
              </a:solidFill>
              <a:effectLst>
                <a:outerShdw blurRad="50800" dist="38100" dir="2700000" algn="tl" rotWithShape="0">
                  <a:prstClr val="black">
                    <a:alpha val="40000"/>
                  </a:prstClr>
                </a:outerShdw>
              </a:effectLst>
            </a:endParaRPr>
          </a:p>
        </p:txBody>
      </p:sp>
      <p:sp>
        <p:nvSpPr>
          <p:cNvPr id="22" name="正方形/長方形 21">
            <a:extLst>
              <a:ext uri="{FF2B5EF4-FFF2-40B4-BE49-F238E27FC236}">
                <a16:creationId xmlns:a16="http://schemas.microsoft.com/office/drawing/2014/main" id="{DCAC5AB3-21F7-A125-A243-323B221EF34B}"/>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23" name="正方形/長方形 22">
            <a:extLst>
              <a:ext uri="{FF2B5EF4-FFF2-40B4-BE49-F238E27FC236}">
                <a16:creationId xmlns:a16="http://schemas.microsoft.com/office/drawing/2014/main" id="{84983D0E-0177-AA6A-A676-F936095A4C7F}"/>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a:t>
            </a:r>
            <a:r>
              <a:rPr lang="ja-JP" altLang="en-US" sz="3600" b="1" dirty="0">
                <a:ln w="3175">
                  <a:noFill/>
                </a:ln>
                <a:solidFill>
                  <a:schemeClr val="bg1"/>
                </a:solidFill>
                <a:latin typeface="メイリオ" panose="020B0604030504040204" pitchFamily="50" charset="-128"/>
                <a:ea typeface="メイリオ" panose="020B0604030504040204" pitchFamily="50" charset="-128"/>
              </a:rPr>
              <a:t>の目的</a:t>
            </a:r>
            <a:endParaRPr lang="ja-JP" altLang="en-US" sz="3600" b="1" cap="none" spc="0" dirty="0">
              <a:ln w="3175">
                <a:noFill/>
              </a:ln>
              <a:solidFill>
                <a:schemeClr val="bg1"/>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6C8D6B10-B5CC-8365-5199-C8937D39E8B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83419" y="536786"/>
            <a:ext cx="3540203" cy="3540203"/>
          </a:xfrm>
          <a:prstGeom prst="rect">
            <a:avLst/>
          </a:prstGeom>
        </p:spPr>
      </p:pic>
      <p:sp>
        <p:nvSpPr>
          <p:cNvPr id="5" name="スライド番号プレースホルダー 4">
            <a:extLst>
              <a:ext uri="{FF2B5EF4-FFF2-40B4-BE49-F238E27FC236}">
                <a16:creationId xmlns:a16="http://schemas.microsoft.com/office/drawing/2014/main" id="{72B8CC82-97AD-7637-8C01-E608FD03F43D}"/>
              </a:ext>
            </a:extLst>
          </p:cNvPr>
          <p:cNvSpPr>
            <a:spLocks noGrp="1"/>
          </p:cNvSpPr>
          <p:nvPr>
            <p:ph type="sldNum" sz="quarter" idx="12"/>
          </p:nvPr>
        </p:nvSpPr>
        <p:spPr/>
        <p:txBody>
          <a:bodyPr/>
          <a:lstStyle/>
          <a:p>
            <a:fld id="{A388F369-06AE-40A0-B6A0-4CBA8A71DB5D}" type="slidenum">
              <a:rPr kumimoji="1" lang="ja-JP" altLang="en-US" smtClean="0"/>
              <a:t>4</a:t>
            </a:fld>
            <a:endParaRPr kumimoji="1" lang="ja-JP" altLang="en-US"/>
          </a:p>
        </p:txBody>
      </p:sp>
    </p:spTree>
    <p:extLst>
      <p:ext uri="{BB962C8B-B14F-4D97-AF65-F5344CB8AC3E}">
        <p14:creationId xmlns:p14="http://schemas.microsoft.com/office/powerpoint/2010/main" val="21894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854FA-2809-CAFC-992A-64EE15C555F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6FF4DC5-AB7B-8262-1DBB-5F9F49C68C86}"/>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11B4D755-28ED-D27F-1EE8-5ED75BDF33C6}"/>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C7ADE4A0-2F2F-303C-8F6D-52EB32901DA6}"/>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E17879BE-57CD-F496-535C-06A999C96419}"/>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a:t>
            </a:r>
            <a:r>
              <a:rPr lang="ja-JP" altLang="en-US" sz="3600" b="1" dirty="0">
                <a:ln w="3175">
                  <a:noFill/>
                </a:ln>
                <a:solidFill>
                  <a:schemeClr val="bg1"/>
                </a:solidFill>
                <a:latin typeface="メイリオ" panose="020B0604030504040204" pitchFamily="50" charset="-128"/>
                <a:ea typeface="メイリオ" panose="020B0604030504040204" pitchFamily="50" charset="-128"/>
              </a:rPr>
              <a:t>の目的</a:t>
            </a:r>
            <a:endParaRPr lang="ja-JP" altLang="en-US" sz="3600" b="1" cap="none" spc="0" dirty="0">
              <a:ln w="3175">
                <a:noFill/>
              </a:ln>
              <a:solidFill>
                <a:schemeClr val="bg1"/>
              </a:solidFill>
              <a:latin typeface="メイリオ" panose="020B0604030504040204" pitchFamily="50" charset="-128"/>
              <a:ea typeface="メイリオ" panose="020B0604030504040204" pitchFamily="50" charset="-128"/>
            </a:endParaRPr>
          </a:p>
        </p:txBody>
      </p:sp>
      <p:sp>
        <p:nvSpPr>
          <p:cNvPr id="7" name="矢印: 五方向 6">
            <a:extLst>
              <a:ext uri="{FF2B5EF4-FFF2-40B4-BE49-F238E27FC236}">
                <a16:creationId xmlns:a16="http://schemas.microsoft.com/office/drawing/2014/main" id="{D2E9F47E-524B-19B3-2251-0C9A5EECFBCB}"/>
              </a:ext>
            </a:extLst>
          </p:cNvPr>
          <p:cNvSpPr/>
          <p:nvPr/>
        </p:nvSpPr>
        <p:spPr>
          <a:xfrm>
            <a:off x="482349" y="1164773"/>
            <a:ext cx="4716184" cy="664027"/>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一人ＫＹ実施方法</a:t>
            </a:r>
          </a:p>
        </p:txBody>
      </p:sp>
      <p:grpSp>
        <p:nvGrpSpPr>
          <p:cNvPr id="13" name="グループ化 12">
            <a:extLst>
              <a:ext uri="{FF2B5EF4-FFF2-40B4-BE49-F238E27FC236}">
                <a16:creationId xmlns:a16="http://schemas.microsoft.com/office/drawing/2014/main" id="{FCBBC904-7DB9-4D37-7658-845B12DFA518}"/>
              </a:ext>
            </a:extLst>
          </p:cNvPr>
          <p:cNvGrpSpPr/>
          <p:nvPr/>
        </p:nvGrpSpPr>
        <p:grpSpPr>
          <a:xfrm>
            <a:off x="546516" y="1944318"/>
            <a:ext cx="3133944" cy="4559027"/>
            <a:chOff x="1674276" y="2003839"/>
            <a:chExt cx="3133944" cy="4559027"/>
          </a:xfrm>
        </p:grpSpPr>
        <p:sp>
          <p:nvSpPr>
            <p:cNvPr id="12" name="正方形/長方形 11">
              <a:extLst>
                <a:ext uri="{FF2B5EF4-FFF2-40B4-BE49-F238E27FC236}">
                  <a16:creationId xmlns:a16="http://schemas.microsoft.com/office/drawing/2014/main" id="{4129686C-DC1D-E8B0-1D7C-DC21F2D10518}"/>
                </a:ext>
              </a:extLst>
            </p:cNvPr>
            <p:cNvSpPr/>
            <p:nvPr/>
          </p:nvSpPr>
          <p:spPr>
            <a:xfrm>
              <a:off x="1674276" y="2003839"/>
              <a:ext cx="3133944" cy="4559027"/>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EEB0A0BA-AAD2-FE5C-86F3-420BBAA52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99" y="2072922"/>
              <a:ext cx="3025117" cy="4423633"/>
            </a:xfrm>
            <a:prstGeom prst="rect">
              <a:avLst/>
            </a:prstGeom>
          </p:spPr>
        </p:pic>
      </p:grpSp>
      <p:sp>
        <p:nvSpPr>
          <p:cNvPr id="29" name="吹き出し: 四角形 28">
            <a:extLst>
              <a:ext uri="{FF2B5EF4-FFF2-40B4-BE49-F238E27FC236}">
                <a16:creationId xmlns:a16="http://schemas.microsoft.com/office/drawing/2014/main" id="{0473C2A2-CEC8-0BA6-082B-2232B088CC78}"/>
              </a:ext>
            </a:extLst>
          </p:cNvPr>
          <p:cNvSpPr/>
          <p:nvPr/>
        </p:nvSpPr>
        <p:spPr>
          <a:xfrm>
            <a:off x="3742983" y="2209201"/>
            <a:ext cx="5182552" cy="3863939"/>
          </a:xfrm>
          <a:prstGeom prst="wedgeRectCallout">
            <a:avLst>
              <a:gd name="adj1" fmla="val -69059"/>
              <a:gd name="adj2" fmla="val 36402"/>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6B18802E-1C81-2BE7-DE8D-9286BE3412F1}"/>
              </a:ext>
            </a:extLst>
          </p:cNvPr>
          <p:cNvPicPr>
            <a:picLocks noChangeAspect="1"/>
          </p:cNvPicPr>
          <p:nvPr/>
        </p:nvPicPr>
        <p:blipFill>
          <a:blip r:embed="rId3">
            <a:extLst>
              <a:ext uri="{28A0092B-C50C-407E-A947-70E740481C1C}">
                <a14:useLocalDpi xmlns:a14="http://schemas.microsoft.com/office/drawing/2010/main" val="0"/>
              </a:ext>
            </a:extLst>
          </a:blip>
          <a:srcRect t="50272"/>
          <a:stretch/>
        </p:blipFill>
        <p:spPr>
          <a:xfrm>
            <a:off x="3861458" y="2317668"/>
            <a:ext cx="4944572" cy="3595605"/>
          </a:xfrm>
          <a:prstGeom prst="rect">
            <a:avLst/>
          </a:prstGeom>
        </p:spPr>
      </p:pic>
      <p:sp>
        <p:nvSpPr>
          <p:cNvPr id="3" name="スライド番号プレースホルダー 2">
            <a:extLst>
              <a:ext uri="{FF2B5EF4-FFF2-40B4-BE49-F238E27FC236}">
                <a16:creationId xmlns:a16="http://schemas.microsoft.com/office/drawing/2014/main" id="{DB38736F-23E3-5BED-0031-740DE281593B}"/>
              </a:ext>
            </a:extLst>
          </p:cNvPr>
          <p:cNvSpPr>
            <a:spLocks noGrp="1"/>
          </p:cNvSpPr>
          <p:nvPr>
            <p:ph type="sldNum" sz="quarter" idx="12"/>
          </p:nvPr>
        </p:nvSpPr>
        <p:spPr/>
        <p:txBody>
          <a:bodyPr/>
          <a:lstStyle/>
          <a:p>
            <a:fld id="{A388F369-06AE-40A0-B6A0-4CBA8A71DB5D}" type="slidenum">
              <a:rPr kumimoji="1" lang="ja-JP" altLang="en-US" smtClean="0"/>
              <a:t>5</a:t>
            </a:fld>
            <a:endParaRPr kumimoji="1" lang="ja-JP" altLang="en-US"/>
          </a:p>
        </p:txBody>
      </p:sp>
    </p:spTree>
    <p:extLst>
      <p:ext uri="{BB962C8B-B14F-4D97-AF65-F5344CB8AC3E}">
        <p14:creationId xmlns:p14="http://schemas.microsoft.com/office/powerpoint/2010/main" val="41477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8C616-857E-6A33-48F9-1151944E71D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FA55DC3A-99FA-0D2A-C178-7E5F135BDCCD}"/>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120DCB13-9E7D-F00D-8057-2CE471A7607B}"/>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08855427-DB51-8A7F-80E3-153C7B9B97ED}"/>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1AFDB086-CB16-F140-15DF-D5CA05CDD4B4}"/>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a:t>
            </a:r>
            <a:r>
              <a:rPr lang="ja-JP" altLang="en-US" sz="3600" b="1" dirty="0">
                <a:ln w="3175">
                  <a:noFill/>
                </a:ln>
                <a:solidFill>
                  <a:schemeClr val="bg1"/>
                </a:solidFill>
                <a:latin typeface="メイリオ" panose="020B0604030504040204" pitchFamily="50" charset="-128"/>
                <a:ea typeface="メイリオ" panose="020B0604030504040204" pitchFamily="50" charset="-128"/>
              </a:rPr>
              <a:t>の目的</a:t>
            </a:r>
            <a:endParaRPr lang="ja-JP" altLang="en-US" sz="3600" b="1" cap="none" spc="0" dirty="0">
              <a:ln w="3175">
                <a:noFill/>
              </a:ln>
              <a:solidFill>
                <a:schemeClr val="bg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1584344-3B67-1E23-2FA9-7C9F9DFA67D4}"/>
              </a:ext>
            </a:extLst>
          </p:cNvPr>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252653" y="1071672"/>
            <a:ext cx="8638691" cy="5342140"/>
          </a:xfrm>
          <a:prstGeom prst="rect">
            <a:avLst/>
          </a:prstGeom>
          <a:ln>
            <a:noFill/>
          </a:ln>
          <a:effectLst>
            <a:softEdge rad="112500"/>
          </a:effectLst>
        </p:spPr>
      </p:pic>
      <p:pic>
        <p:nvPicPr>
          <p:cNvPr id="15" name="図 14">
            <a:extLst>
              <a:ext uri="{FF2B5EF4-FFF2-40B4-BE49-F238E27FC236}">
                <a16:creationId xmlns:a16="http://schemas.microsoft.com/office/drawing/2014/main" id="{138540F5-B47B-7936-C231-1272F60CA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0906">
            <a:off x="1575732" y="2176126"/>
            <a:ext cx="2941249" cy="4155999"/>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06F54719-837B-6A34-B815-97AC1A3375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470">
            <a:off x="4377198" y="2156744"/>
            <a:ext cx="2942714" cy="4278893"/>
          </a:xfrm>
          <a:prstGeom prst="rect">
            <a:avLst/>
          </a:prstGeom>
          <a:effectLst>
            <a:outerShdw blurRad="50800" dist="38100" dir="2700000" algn="tl" rotWithShape="0">
              <a:prstClr val="black">
                <a:alpha val="40000"/>
              </a:prstClr>
            </a:outerShdw>
          </a:effectLst>
        </p:spPr>
      </p:pic>
      <p:sp>
        <p:nvSpPr>
          <p:cNvPr id="18" name="矢印: 五方向 17">
            <a:extLst>
              <a:ext uri="{FF2B5EF4-FFF2-40B4-BE49-F238E27FC236}">
                <a16:creationId xmlns:a16="http://schemas.microsoft.com/office/drawing/2014/main" id="{01425CB9-414F-4FE2-B310-BA2CA936B2BB}"/>
              </a:ext>
            </a:extLst>
          </p:cNvPr>
          <p:cNvSpPr/>
          <p:nvPr/>
        </p:nvSpPr>
        <p:spPr>
          <a:xfrm>
            <a:off x="482348" y="1164773"/>
            <a:ext cx="5994651" cy="664027"/>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新規入場時教育</a:t>
            </a:r>
          </a:p>
        </p:txBody>
      </p:sp>
      <p:sp>
        <p:nvSpPr>
          <p:cNvPr id="7" name="スライド番号プレースホルダー 6">
            <a:extLst>
              <a:ext uri="{FF2B5EF4-FFF2-40B4-BE49-F238E27FC236}">
                <a16:creationId xmlns:a16="http://schemas.microsoft.com/office/drawing/2014/main" id="{347A547B-865C-EDAE-208A-5A42DDF0AC55}"/>
              </a:ext>
            </a:extLst>
          </p:cNvPr>
          <p:cNvSpPr>
            <a:spLocks noGrp="1"/>
          </p:cNvSpPr>
          <p:nvPr>
            <p:ph type="sldNum" sz="quarter" idx="12"/>
          </p:nvPr>
        </p:nvSpPr>
        <p:spPr/>
        <p:txBody>
          <a:bodyPr/>
          <a:lstStyle/>
          <a:p>
            <a:fld id="{A388F369-06AE-40A0-B6A0-4CBA8A71DB5D}" type="slidenum">
              <a:rPr kumimoji="1" lang="ja-JP" altLang="en-US" smtClean="0"/>
              <a:t>6</a:t>
            </a:fld>
            <a:endParaRPr kumimoji="1" lang="ja-JP" altLang="en-US"/>
          </a:p>
        </p:txBody>
      </p:sp>
    </p:spTree>
    <p:extLst>
      <p:ext uri="{BB962C8B-B14F-4D97-AF65-F5344CB8AC3E}">
        <p14:creationId xmlns:p14="http://schemas.microsoft.com/office/powerpoint/2010/main" val="7118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BCB49-5A7F-2385-9D98-50CDC83BF25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023AE0-61C6-6199-D78A-27EE76514A8C}"/>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6A918AA0-2601-6E50-93A9-BE77DEAD3FDE}"/>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84C9D601-60D1-A8EC-46BD-D48390D654E6}"/>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427D7910-691C-9471-448E-B4DDBCAE0F46}"/>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a:t>
            </a:r>
            <a:r>
              <a:rPr lang="ja-JP" altLang="en-US" sz="3600" b="1" dirty="0">
                <a:ln w="3175">
                  <a:noFill/>
                </a:ln>
                <a:solidFill>
                  <a:schemeClr val="bg1"/>
                </a:solidFill>
                <a:latin typeface="メイリオ" panose="020B0604030504040204" pitchFamily="50" charset="-128"/>
                <a:ea typeface="メイリオ" panose="020B0604030504040204" pitchFamily="50" charset="-128"/>
              </a:rPr>
              <a:t>の目的</a:t>
            </a:r>
            <a:endParaRPr lang="ja-JP" altLang="en-US" sz="3600" b="1" cap="none" spc="0" dirty="0">
              <a:ln w="3175">
                <a:noFill/>
              </a:ln>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9949D414-8D3F-B0C3-1223-7722F1B84B79}"/>
              </a:ext>
            </a:extLst>
          </p:cNvPr>
          <p:cNvPicPr>
            <a:picLocks noChangeAspect="1"/>
          </p:cNvPicPr>
          <p:nvPr/>
        </p:nvPicPr>
        <p:blipFill>
          <a:blip r:embed="rId3">
            <a:alphaModFix amt="43000"/>
            <a:extLst>
              <a:ext uri="{28A0092B-C50C-407E-A947-70E740481C1C}">
                <a14:useLocalDpi xmlns:a14="http://schemas.microsoft.com/office/drawing/2010/main" val="0"/>
              </a:ext>
            </a:extLst>
          </a:blip>
          <a:stretch>
            <a:fillRect/>
          </a:stretch>
        </p:blipFill>
        <p:spPr>
          <a:xfrm>
            <a:off x="252653" y="1071672"/>
            <a:ext cx="8638691" cy="5342140"/>
          </a:xfrm>
          <a:prstGeom prst="rect">
            <a:avLst/>
          </a:prstGeom>
          <a:ln>
            <a:noFill/>
          </a:ln>
          <a:effectLst>
            <a:softEdge rad="112500"/>
          </a:effectLst>
        </p:spPr>
      </p:pic>
      <p:sp>
        <p:nvSpPr>
          <p:cNvPr id="3" name="楕円 2">
            <a:extLst>
              <a:ext uri="{FF2B5EF4-FFF2-40B4-BE49-F238E27FC236}">
                <a16:creationId xmlns:a16="http://schemas.microsoft.com/office/drawing/2014/main" id="{852DF8FA-15B9-810A-7D57-01BA576F15D9}"/>
              </a:ext>
            </a:extLst>
          </p:cNvPr>
          <p:cNvSpPr/>
          <p:nvPr/>
        </p:nvSpPr>
        <p:spPr>
          <a:xfrm>
            <a:off x="1044768" y="2391648"/>
            <a:ext cx="3155237" cy="27021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75806AD3-CF14-C650-DED6-97FE811F9178}"/>
              </a:ext>
            </a:extLst>
          </p:cNvPr>
          <p:cNvSpPr/>
          <p:nvPr/>
        </p:nvSpPr>
        <p:spPr>
          <a:xfrm>
            <a:off x="4948313" y="2384562"/>
            <a:ext cx="3155237" cy="2702187"/>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B8FF4B-4F0F-C3FF-BB3E-35CD66FFD7BA}"/>
              </a:ext>
            </a:extLst>
          </p:cNvPr>
          <p:cNvSpPr/>
          <p:nvPr/>
        </p:nvSpPr>
        <p:spPr>
          <a:xfrm>
            <a:off x="1469146" y="3669554"/>
            <a:ext cx="2262158" cy="923330"/>
          </a:xfrm>
          <a:prstGeom prst="rect">
            <a:avLst/>
          </a:prstGeom>
          <a:noFill/>
        </p:spPr>
        <p:txBody>
          <a:bodyPr wrap="none" lIns="91440" tIns="45720" rIns="91440" bIns="45720">
            <a:spAutoFit/>
          </a:bodyPr>
          <a:lstStyle/>
          <a:p>
            <a:pPr algn="ctr"/>
            <a:r>
              <a:rPr lang="ja-JP" altLang="en-US" sz="5400" b="1" dirty="0">
                <a:ln w="0">
                  <a:noFill/>
                </a:ln>
                <a:solidFill>
                  <a:schemeClr val="bg1"/>
                </a:solidFill>
              </a:rPr>
              <a:t>重要性</a:t>
            </a:r>
            <a:endParaRPr lang="ja-JP" altLang="en-US" sz="5400" b="1" cap="none" spc="0" dirty="0">
              <a:ln w="0">
                <a:noFill/>
              </a:ln>
              <a:solidFill>
                <a:schemeClr val="bg1"/>
              </a:solidFill>
            </a:endParaRPr>
          </a:p>
        </p:txBody>
      </p:sp>
      <p:sp>
        <p:nvSpPr>
          <p:cNvPr id="11" name="正方形/長方形 10">
            <a:extLst>
              <a:ext uri="{FF2B5EF4-FFF2-40B4-BE49-F238E27FC236}">
                <a16:creationId xmlns:a16="http://schemas.microsoft.com/office/drawing/2014/main" id="{356A9EC9-4FF5-D951-BADC-9327818075F6}"/>
              </a:ext>
            </a:extLst>
          </p:cNvPr>
          <p:cNvSpPr/>
          <p:nvPr/>
        </p:nvSpPr>
        <p:spPr>
          <a:xfrm>
            <a:off x="5107722" y="3500224"/>
            <a:ext cx="2954656" cy="923330"/>
          </a:xfrm>
          <a:prstGeom prst="rect">
            <a:avLst/>
          </a:prstGeom>
          <a:noFill/>
        </p:spPr>
        <p:txBody>
          <a:bodyPr wrap="none" lIns="91440" tIns="45720" rIns="91440" bIns="45720">
            <a:spAutoFit/>
          </a:bodyPr>
          <a:lstStyle/>
          <a:p>
            <a:pPr algn="ctr"/>
            <a:r>
              <a:rPr lang="ja-JP" altLang="en-US" sz="5400" b="1" cap="none" spc="0" dirty="0">
                <a:ln w="0">
                  <a:noFill/>
                </a:ln>
                <a:solidFill>
                  <a:schemeClr val="bg1"/>
                </a:solidFill>
              </a:rPr>
              <a:t>災害ゼロ</a:t>
            </a:r>
          </a:p>
        </p:txBody>
      </p:sp>
      <p:sp>
        <p:nvSpPr>
          <p:cNvPr id="12" name="正方形/長方形 11">
            <a:extLst>
              <a:ext uri="{FF2B5EF4-FFF2-40B4-BE49-F238E27FC236}">
                <a16:creationId xmlns:a16="http://schemas.microsoft.com/office/drawing/2014/main" id="{47982F9C-5AC2-0CF2-F44E-9F40C4CF2382}"/>
              </a:ext>
            </a:extLst>
          </p:cNvPr>
          <p:cNvSpPr/>
          <p:nvPr/>
        </p:nvSpPr>
        <p:spPr>
          <a:xfrm>
            <a:off x="1180595" y="3047620"/>
            <a:ext cx="2808985" cy="584775"/>
          </a:xfrm>
          <a:prstGeom prst="rect">
            <a:avLst/>
          </a:prstGeom>
          <a:noFill/>
        </p:spPr>
        <p:txBody>
          <a:bodyPr wrap="square" lIns="91440" tIns="45720" rIns="91440" bIns="45720">
            <a:spAutoFit/>
          </a:bodyPr>
          <a:lstStyle/>
          <a:p>
            <a:pPr algn="ctr"/>
            <a:r>
              <a:rPr lang="ja-JP" altLang="en-US" sz="3200" b="1" cap="none" spc="0" dirty="0">
                <a:ln w="0">
                  <a:noFill/>
                </a:ln>
                <a:solidFill>
                  <a:schemeClr val="bg1"/>
                </a:solidFill>
              </a:rPr>
              <a:t>一人ＫＹ活動</a:t>
            </a:r>
          </a:p>
        </p:txBody>
      </p:sp>
      <p:sp>
        <p:nvSpPr>
          <p:cNvPr id="13" name="正方形/長方形 12">
            <a:extLst>
              <a:ext uri="{FF2B5EF4-FFF2-40B4-BE49-F238E27FC236}">
                <a16:creationId xmlns:a16="http://schemas.microsoft.com/office/drawing/2014/main" id="{BAC1CE40-549D-4493-C121-02BF59BA6B19}"/>
              </a:ext>
            </a:extLst>
          </p:cNvPr>
          <p:cNvSpPr/>
          <p:nvPr/>
        </p:nvSpPr>
        <p:spPr>
          <a:xfrm>
            <a:off x="5121440" y="2908591"/>
            <a:ext cx="2808985" cy="584775"/>
          </a:xfrm>
          <a:prstGeom prst="rect">
            <a:avLst/>
          </a:prstGeom>
          <a:noFill/>
        </p:spPr>
        <p:txBody>
          <a:bodyPr wrap="square" lIns="91440" tIns="45720" rIns="91440" bIns="45720">
            <a:spAutoFit/>
          </a:bodyPr>
          <a:lstStyle/>
          <a:p>
            <a:pPr algn="ctr"/>
            <a:r>
              <a:rPr lang="ja-JP" altLang="en-US" sz="3200" b="1" cap="none" spc="0" dirty="0">
                <a:ln w="0">
                  <a:noFill/>
                </a:ln>
                <a:solidFill>
                  <a:schemeClr val="bg1"/>
                </a:solidFill>
              </a:rPr>
              <a:t>作業現場</a:t>
            </a:r>
          </a:p>
        </p:txBody>
      </p:sp>
      <p:sp>
        <p:nvSpPr>
          <p:cNvPr id="8" name="スライド番号プレースホルダー 7">
            <a:extLst>
              <a:ext uri="{FF2B5EF4-FFF2-40B4-BE49-F238E27FC236}">
                <a16:creationId xmlns:a16="http://schemas.microsoft.com/office/drawing/2014/main" id="{871D2B65-C7E5-62DC-7D69-3A1FE22EAFA7}"/>
              </a:ext>
            </a:extLst>
          </p:cNvPr>
          <p:cNvSpPr>
            <a:spLocks noGrp="1"/>
          </p:cNvSpPr>
          <p:nvPr>
            <p:ph type="sldNum" sz="quarter" idx="12"/>
          </p:nvPr>
        </p:nvSpPr>
        <p:spPr/>
        <p:txBody>
          <a:bodyPr/>
          <a:lstStyle/>
          <a:p>
            <a:fld id="{A388F369-06AE-40A0-B6A0-4CBA8A71DB5D}" type="slidenum">
              <a:rPr kumimoji="1" lang="ja-JP" altLang="en-US" smtClean="0"/>
              <a:t>7</a:t>
            </a:fld>
            <a:endParaRPr kumimoji="1" lang="ja-JP" altLang="en-US"/>
          </a:p>
        </p:txBody>
      </p:sp>
    </p:spTree>
    <p:extLst>
      <p:ext uri="{BB962C8B-B14F-4D97-AF65-F5344CB8AC3E}">
        <p14:creationId xmlns:p14="http://schemas.microsoft.com/office/powerpoint/2010/main" val="404351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1BADB-DDBF-F84D-9C6B-DDDA16F0461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DD15ECC-3BBE-3599-C4D8-B398EE6F6543}"/>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AB25FA30-43F6-CA8A-03EC-942582E64599}"/>
              </a:ext>
            </a:extLst>
          </p:cNvPr>
          <p:cNvSpPr/>
          <p:nvPr/>
        </p:nvSpPr>
        <p:spPr>
          <a:xfrm>
            <a:off x="204787" y="135874"/>
            <a:ext cx="8734425" cy="6510338"/>
          </a:xfrm>
          <a:prstGeom prst="roundRect">
            <a:avLst>
              <a:gd name="adj" fmla="val 236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3D76CAF2-C821-920F-C1E2-BA2B3B0E0080}"/>
              </a:ext>
            </a:extLst>
          </p:cNvPr>
          <p:cNvSpPr/>
          <p:nvPr/>
        </p:nvSpPr>
        <p:spPr>
          <a:xfrm>
            <a:off x="337970" y="304112"/>
            <a:ext cx="8468060" cy="584775"/>
          </a:xfrm>
          <a:prstGeom prst="rect">
            <a:avLst/>
          </a:prstGeom>
          <a:solidFill>
            <a:srgbClr val="019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a:ln w="0">
                <a:solidFill>
                  <a:schemeClr val="bg1">
                    <a:lumMod val="65000"/>
                  </a:schemeClr>
                </a:solidFill>
              </a:ln>
              <a:solidFill>
                <a:schemeClr val="tx1"/>
              </a:solidFill>
            </a:endParaRPr>
          </a:p>
        </p:txBody>
      </p:sp>
      <p:sp>
        <p:nvSpPr>
          <p:cNvPr id="6" name="正方形/長方形 5">
            <a:extLst>
              <a:ext uri="{FF2B5EF4-FFF2-40B4-BE49-F238E27FC236}">
                <a16:creationId xmlns:a16="http://schemas.microsoft.com/office/drawing/2014/main" id="{1BCADBEF-AEBB-9276-72D3-DC74D8D23318}"/>
              </a:ext>
            </a:extLst>
          </p:cNvPr>
          <p:cNvSpPr/>
          <p:nvPr/>
        </p:nvSpPr>
        <p:spPr>
          <a:xfrm>
            <a:off x="1719865" y="351023"/>
            <a:ext cx="5704269" cy="646331"/>
          </a:xfrm>
          <a:prstGeom prst="rect">
            <a:avLst/>
          </a:prstGeom>
          <a:noFill/>
        </p:spPr>
        <p:txBody>
          <a:bodyPr wrap="square" lIns="91440" tIns="45720" rIns="91440" bIns="45720">
            <a:spAutoFit/>
          </a:bodyPr>
          <a:lstStyle/>
          <a:p>
            <a:pPr algn="ctr"/>
            <a:r>
              <a:rPr lang="ja-JP" altLang="en-US" sz="3600" b="1" cap="none" spc="0" dirty="0">
                <a:ln w="3175">
                  <a:noFill/>
                </a:ln>
                <a:solidFill>
                  <a:schemeClr val="bg1"/>
                </a:solidFill>
                <a:latin typeface="メイリオ" panose="020B0604030504040204" pitchFamily="50" charset="-128"/>
                <a:ea typeface="メイリオ" panose="020B0604030504040204" pitchFamily="50" charset="-128"/>
              </a:rPr>
              <a:t>運動</a:t>
            </a:r>
            <a:r>
              <a:rPr lang="ja-JP" altLang="en-US" sz="3600" b="1" dirty="0">
                <a:ln w="3175">
                  <a:noFill/>
                </a:ln>
                <a:solidFill>
                  <a:schemeClr val="bg1"/>
                </a:solidFill>
                <a:latin typeface="メイリオ" panose="020B0604030504040204" pitchFamily="50" charset="-128"/>
                <a:ea typeface="メイリオ" panose="020B0604030504040204" pitchFamily="50" charset="-128"/>
              </a:rPr>
              <a:t>の目的</a:t>
            </a:r>
            <a:endParaRPr lang="ja-JP" altLang="en-US" sz="3600" b="1" cap="none" spc="0" dirty="0">
              <a:ln w="3175">
                <a:noFill/>
              </a:ln>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2C09F5F-D848-39E9-2BF7-3E44271D29F5}"/>
              </a:ext>
            </a:extLst>
          </p:cNvPr>
          <p:cNvSpPr txBox="1"/>
          <p:nvPr/>
        </p:nvSpPr>
        <p:spPr>
          <a:xfrm>
            <a:off x="569045" y="2812820"/>
            <a:ext cx="8005908" cy="707886"/>
          </a:xfrm>
          <a:prstGeom prst="rect">
            <a:avLst/>
          </a:prstGeom>
          <a:noFill/>
        </p:spPr>
        <p:txBody>
          <a:bodyPr wrap="square" anchor="b">
            <a:spAutoFit/>
          </a:bodyPr>
          <a:lstStyle/>
          <a:p>
            <a:pPr algn="r"/>
            <a:r>
              <a:rPr lang="ja-JP" altLang="en-US" sz="4000" b="1"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一人ＫＹ</a:t>
            </a:r>
            <a:r>
              <a:rPr lang="ja-JP" altLang="en-US" sz="3600" b="1"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3200" b="1" dirty="0">
                <a:ln>
                  <a:solidFill>
                    <a:schemeClr val="bg1"/>
                  </a:solidFill>
                </a:ln>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4000" b="1" dirty="0">
                <a:ln>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その気づきが自分を守る</a:t>
            </a:r>
            <a:r>
              <a:rPr lang="ja-JP" altLang="en-US" sz="4000" b="1" dirty="0">
                <a:ln w="3175">
                  <a:solidFill>
                    <a:schemeClr val="bg1"/>
                  </a:solidFill>
                </a:ln>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lang="ja-JP" altLang="en-US" sz="2800"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8" name="図 7" descr="図形 が含まれている画像&#10;&#10;AI によって生成されたコンテンツは間違っている可能性があります。">
            <a:extLst>
              <a:ext uri="{FF2B5EF4-FFF2-40B4-BE49-F238E27FC236}">
                <a16:creationId xmlns:a16="http://schemas.microsoft.com/office/drawing/2014/main" id="{F05EF5B9-330E-D128-70A2-BA404319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029" y="4082031"/>
            <a:ext cx="2358392" cy="2358392"/>
          </a:xfrm>
          <a:prstGeom prst="rect">
            <a:avLst/>
          </a:prstGeom>
        </p:spPr>
      </p:pic>
      <p:sp>
        <p:nvSpPr>
          <p:cNvPr id="3" name="スライド番号プレースホルダー 2">
            <a:extLst>
              <a:ext uri="{FF2B5EF4-FFF2-40B4-BE49-F238E27FC236}">
                <a16:creationId xmlns:a16="http://schemas.microsoft.com/office/drawing/2014/main" id="{E5E580B1-724E-233D-FAEC-40844392B1FB}"/>
              </a:ext>
            </a:extLst>
          </p:cNvPr>
          <p:cNvSpPr>
            <a:spLocks noGrp="1"/>
          </p:cNvSpPr>
          <p:nvPr>
            <p:ph type="sldNum" sz="quarter" idx="12"/>
          </p:nvPr>
        </p:nvSpPr>
        <p:spPr/>
        <p:txBody>
          <a:bodyPr/>
          <a:lstStyle/>
          <a:p>
            <a:fld id="{A388F369-06AE-40A0-B6A0-4CBA8A71DB5D}" type="slidenum">
              <a:rPr kumimoji="1" lang="ja-JP" altLang="en-US" smtClean="0"/>
              <a:t>8</a:t>
            </a:fld>
            <a:endParaRPr kumimoji="1" lang="ja-JP" altLang="en-US"/>
          </a:p>
        </p:txBody>
      </p:sp>
    </p:spTree>
    <p:extLst>
      <p:ext uri="{BB962C8B-B14F-4D97-AF65-F5344CB8AC3E}">
        <p14:creationId xmlns:p14="http://schemas.microsoft.com/office/powerpoint/2010/main" val="104625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545AD-2EBE-DAD2-2477-55141D8A89A9}"/>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5C1EFF7A-8C15-80FB-A752-AE8F0422BAA7}"/>
              </a:ext>
            </a:extLst>
          </p:cNvPr>
          <p:cNvSpPr/>
          <p:nvPr/>
        </p:nvSpPr>
        <p:spPr>
          <a:xfrm>
            <a:off x="-1" y="0"/>
            <a:ext cx="9144001" cy="6858000"/>
          </a:xfrm>
          <a:prstGeom prst="rect">
            <a:avLst/>
          </a:prstGeom>
          <a:solidFill>
            <a:srgbClr val="B9E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AC1C8FD8-E17A-57A4-93B1-1CE1E0F265B2}"/>
              </a:ext>
            </a:extLst>
          </p:cNvPr>
          <p:cNvSpPr/>
          <p:nvPr/>
        </p:nvSpPr>
        <p:spPr>
          <a:xfrm>
            <a:off x="170822" y="2752725"/>
            <a:ext cx="8802356" cy="1352550"/>
          </a:xfrm>
          <a:prstGeom prst="rect">
            <a:avLst/>
          </a:prstGeom>
          <a:solidFill>
            <a:schemeClr val="bg1"/>
          </a:solidFill>
          <a:ln>
            <a:solidFill>
              <a:srgbClr val="B9E2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8C0A44E3-F65E-B48A-D433-6B4140423CBD}"/>
              </a:ext>
            </a:extLst>
          </p:cNvPr>
          <p:cNvSpPr/>
          <p:nvPr/>
        </p:nvSpPr>
        <p:spPr>
          <a:xfrm>
            <a:off x="170820" y="2839289"/>
            <a:ext cx="8802357" cy="11857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n w="0">
                  <a:noFill/>
                </a:ln>
                <a:solidFill>
                  <a:schemeClr val="tx1"/>
                </a:solidFill>
                <a:latin typeface="BIZ UDPゴシック" panose="020B0400000000000000" pitchFamily="50" charset="-128"/>
                <a:ea typeface="BIZ UDPゴシック" panose="020B0400000000000000" pitchFamily="50" charset="-128"/>
              </a:rPr>
              <a:t>令和７年度 「一人ＫＹ推進運動 埼玉」</a:t>
            </a:r>
            <a:endParaRPr kumimoji="1" lang="en-US" altLang="ja-JP" sz="2400" b="1" dirty="0">
              <a:ln w="0">
                <a:noFill/>
              </a:ln>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4000" b="1" dirty="0">
                <a:ln w="0">
                  <a:noFill/>
                </a:ln>
                <a:solidFill>
                  <a:schemeClr val="tx1"/>
                </a:solidFill>
                <a:latin typeface="BIZ UDPゴシック" panose="020B0400000000000000" pitchFamily="50" charset="-128"/>
                <a:ea typeface="BIZ UDPゴシック" panose="020B0400000000000000" pitchFamily="50" charset="-128"/>
              </a:rPr>
              <a:t>運動実施方法について</a:t>
            </a:r>
          </a:p>
        </p:txBody>
      </p:sp>
      <p:sp>
        <p:nvSpPr>
          <p:cNvPr id="4" name="スライド番号プレースホルダー 3">
            <a:extLst>
              <a:ext uri="{FF2B5EF4-FFF2-40B4-BE49-F238E27FC236}">
                <a16:creationId xmlns:a16="http://schemas.microsoft.com/office/drawing/2014/main" id="{C2822D7B-8F36-52E1-78EE-17F165E111DC}"/>
              </a:ext>
            </a:extLst>
          </p:cNvPr>
          <p:cNvSpPr>
            <a:spLocks noGrp="1"/>
          </p:cNvSpPr>
          <p:nvPr>
            <p:ph type="sldNum" sz="quarter" idx="12"/>
          </p:nvPr>
        </p:nvSpPr>
        <p:spPr/>
        <p:txBody>
          <a:bodyPr/>
          <a:lstStyle/>
          <a:p>
            <a:fld id="{A388F369-06AE-40A0-B6A0-4CBA8A71DB5D}" type="slidenum">
              <a:rPr kumimoji="1" lang="ja-JP" altLang="en-US" smtClean="0"/>
              <a:t>9</a:t>
            </a:fld>
            <a:endParaRPr kumimoji="1" lang="ja-JP" altLang="en-US"/>
          </a:p>
        </p:txBody>
      </p:sp>
    </p:spTree>
    <p:extLst>
      <p:ext uri="{BB962C8B-B14F-4D97-AF65-F5344CB8AC3E}">
        <p14:creationId xmlns:p14="http://schemas.microsoft.com/office/powerpoint/2010/main" val="412682815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17193</TotalTime>
  <Words>2013</Words>
  <Application>Microsoft Office PowerPoint</Application>
  <PresentationFormat>画面に合わせる (4:3)</PresentationFormat>
  <Paragraphs>302</Paragraphs>
  <Slides>19</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19</vt:i4>
      </vt:variant>
    </vt:vector>
  </HeadingPairs>
  <TitlesOfParts>
    <vt:vector size="32" baseType="lpstr">
      <vt:lpstr>BIZ UDPゴシック</vt:lpstr>
      <vt:lpstr>BIZ UDゴシック</vt:lpstr>
      <vt:lpstr>HGP創英角ｺﾞｼｯｸUB</vt:lpstr>
      <vt:lpstr>HGSｺﾞｼｯｸE</vt:lpstr>
      <vt:lpstr>ＭＳ ゴシック</vt:lpstr>
      <vt:lpstr>メイリオ</vt:lpstr>
      <vt:lpstr>游ゴシック</vt:lpstr>
      <vt:lpstr>游ゴシック Light</vt:lpstr>
      <vt:lpstr>Arial</vt:lpstr>
      <vt:lpstr>Calibri</vt:lpstr>
      <vt:lpstr>Calibri Light</vt:lpstr>
      <vt:lpstr>デザインの設定</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KS-01</dc:creator>
  <cp:lastModifiedBy>大野 友裕</cp:lastModifiedBy>
  <cp:revision>563</cp:revision>
  <cp:lastPrinted>2025-04-10T06:10:41Z</cp:lastPrinted>
  <dcterms:created xsi:type="dcterms:W3CDTF">2020-02-18T03:02:22Z</dcterms:created>
  <dcterms:modified xsi:type="dcterms:W3CDTF">2025-04-24T07:43:23Z</dcterms:modified>
</cp:coreProperties>
</file>