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55" r:id="rId2"/>
  </p:sldMasterIdLst>
  <p:notesMasterIdLst>
    <p:notesMasterId r:id="rId22"/>
  </p:notesMasterIdLst>
  <p:handoutMasterIdLst>
    <p:handoutMasterId r:id="rId23"/>
  </p:handoutMasterIdLst>
  <p:sldIdLst>
    <p:sldId id="395" r:id="rId3"/>
    <p:sldId id="398" r:id="rId4"/>
    <p:sldId id="399" r:id="rId5"/>
    <p:sldId id="405" r:id="rId6"/>
    <p:sldId id="402" r:id="rId7"/>
    <p:sldId id="401" r:id="rId8"/>
    <p:sldId id="404" r:id="rId9"/>
    <p:sldId id="406" r:id="rId10"/>
    <p:sldId id="411" r:id="rId11"/>
    <p:sldId id="407" r:id="rId12"/>
    <p:sldId id="415" r:id="rId13"/>
    <p:sldId id="416" r:id="rId14"/>
    <p:sldId id="417" r:id="rId15"/>
    <p:sldId id="418" r:id="rId16"/>
    <p:sldId id="419" r:id="rId17"/>
    <p:sldId id="420" r:id="rId18"/>
    <p:sldId id="421" r:id="rId19"/>
    <p:sldId id="424" r:id="rId20"/>
    <p:sldId id="426" r:id="rId21"/>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FF5050"/>
    <a:srgbClr val="29AF4C"/>
    <a:srgbClr val="635F65"/>
    <a:srgbClr val="FF603B"/>
    <a:srgbClr val="EAE7BE"/>
    <a:srgbClr val="B6F8A9"/>
    <a:srgbClr val="EA344A"/>
    <a:srgbClr val="FFF100"/>
    <a:srgbClr val="E9FA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0" autoAdjust="0"/>
    <p:restoredTop sz="55814" autoAdjust="0"/>
  </p:normalViewPr>
  <p:slideViewPr>
    <p:cSldViewPr snapToGrid="0">
      <p:cViewPr varScale="1">
        <p:scale>
          <a:sx n="60" d="100"/>
          <a:sy n="60" d="100"/>
        </p:scale>
        <p:origin x="2826"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75" d="100"/>
          <a:sy n="75" d="100"/>
        </p:scale>
        <p:origin x="246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353C6AEF-E56A-46E9-9D8C-4747ABE1736A}"/>
              </a:ext>
            </a:extLst>
          </p:cNvPr>
          <p:cNvSpPr>
            <a:spLocks noGrp="1"/>
          </p:cNvSpPr>
          <p:nvPr>
            <p:ph type="ftr" sz="quarter" idx="2"/>
          </p:nvPr>
        </p:nvSpPr>
        <p:spPr>
          <a:xfrm>
            <a:off x="1" y="9371013"/>
            <a:ext cx="2919413" cy="495300"/>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07B897B-F254-4CC6-B3FA-A3A18D5E7FEA}"/>
              </a:ext>
            </a:extLst>
          </p:cNvPr>
          <p:cNvSpPr>
            <a:spLocks noGrp="1"/>
          </p:cNvSpPr>
          <p:nvPr>
            <p:ph type="sldNum" sz="quarter" idx="3"/>
          </p:nvPr>
        </p:nvSpPr>
        <p:spPr>
          <a:xfrm>
            <a:off x="3814763" y="9371013"/>
            <a:ext cx="2919412" cy="495300"/>
          </a:xfrm>
          <a:prstGeom prst="rect">
            <a:avLst/>
          </a:prstGeom>
        </p:spPr>
        <p:txBody>
          <a:bodyPr vert="horz" lIns="91434" tIns="45717" rIns="91434" bIns="45717" rtlCol="0" anchor="b"/>
          <a:lstStyle>
            <a:lvl1pPr algn="r">
              <a:defRPr sz="1200"/>
            </a:lvl1pPr>
          </a:lstStyle>
          <a:p>
            <a:fld id="{923D9027-6DAA-48DA-9D69-7F70320E1A43}" type="slidenum">
              <a:rPr kumimoji="1" lang="ja-JP" altLang="en-US" smtClean="0"/>
              <a:t>‹#›</a:t>
            </a:fld>
            <a:endParaRPr kumimoji="1" lang="ja-JP" altLang="en-US"/>
          </a:p>
        </p:txBody>
      </p:sp>
    </p:spTree>
    <p:extLst>
      <p:ext uri="{BB962C8B-B14F-4D97-AF65-F5344CB8AC3E}">
        <p14:creationId xmlns:p14="http://schemas.microsoft.com/office/powerpoint/2010/main" val="99478376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19" tIns="45710" rIns="91419" bIns="45710" rtlCol="0"/>
          <a:lstStyle>
            <a:lvl1pPr algn="l">
              <a:defRPr sz="1200"/>
            </a:lvl1p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日付プレースホルダー 2"/>
          <p:cNvSpPr>
            <a:spLocks noGrp="1"/>
          </p:cNvSpPr>
          <p:nvPr>
            <p:ph type="dt" idx="1"/>
          </p:nvPr>
        </p:nvSpPr>
        <p:spPr>
          <a:xfrm>
            <a:off x="3815374" y="1"/>
            <a:ext cx="2918831" cy="495029"/>
          </a:xfrm>
          <a:prstGeom prst="rect">
            <a:avLst/>
          </a:prstGeom>
        </p:spPr>
        <p:txBody>
          <a:bodyPr vert="horz" lIns="91419" tIns="45710" rIns="91419" bIns="45710" rtlCol="0"/>
          <a:lstStyle>
            <a:lvl1pPr algn="r">
              <a:defRPr sz="1200">
                <a:latin typeface="ＭＳ ゴシック" panose="020B0609070205080204" pitchFamily="49" charset="-128"/>
                <a:ea typeface="ＭＳ ゴシック" panose="020B0609070205080204" pitchFamily="49" charset="-128"/>
              </a:defRPr>
            </a:lvl1pPr>
          </a:lstStyle>
          <a:p>
            <a:r>
              <a:rPr kumimoji="1" lang="ja-JP" altLang="en-US"/>
              <a:t>令和６年４月１５日</a:t>
            </a:r>
            <a:endParaRPr kumimoji="1" lang="ja-JP" altLang="en-US" dirty="0"/>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19" tIns="45710" rIns="91419" bIns="45710"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1"/>
          </a:xfrm>
          <a:prstGeom prst="rect">
            <a:avLst/>
          </a:prstGeom>
        </p:spPr>
        <p:txBody>
          <a:bodyPr vert="horz" lIns="91419" tIns="45710" rIns="91419" bIns="457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19" tIns="45710" rIns="91419" bIns="457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19" tIns="45710" rIns="91419" bIns="45710" rtlCol="0" anchor="b"/>
          <a:lstStyle>
            <a:lvl1pPr algn="r">
              <a:defRPr sz="1200"/>
            </a:lvl1pPr>
          </a:lstStyle>
          <a:p>
            <a:fld id="{6594EDB7-4199-4A79-B932-CD41BF2B76E5}" type="slidenum">
              <a:rPr kumimoji="1" lang="ja-JP" altLang="en-US" smtClean="0"/>
              <a:t>‹#›</a:t>
            </a:fld>
            <a:endParaRPr kumimoji="1" lang="ja-JP" altLang="en-US"/>
          </a:p>
        </p:txBody>
      </p:sp>
    </p:spTree>
    <p:extLst>
      <p:ext uri="{BB962C8B-B14F-4D97-AF65-F5344CB8AC3E}">
        <p14:creationId xmlns:p14="http://schemas.microsoft.com/office/powerpoint/2010/main" val="174801471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BIZ UDゴシック" panose="020B0400000000000000" pitchFamily="49" charset="-128"/>
                <a:ea typeface="BIZ UDゴシック" panose="020B0400000000000000" pitchFamily="49" charset="-128"/>
              </a:rPr>
              <a:t>令和６年度、建設業労働災害防止協会埼玉県支部において、実施する、「一人ＫＹ推進運動 埼玉」について、説明いたします。</a:t>
            </a:r>
            <a:endParaRPr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en-US" altLang="ja-JP" dirty="0">
                <a:latin typeface="BIZ UDゴシック" panose="020B0400000000000000" pitchFamily="49" charset="-128"/>
                <a:ea typeface="BIZ UDゴシック" panose="020B0400000000000000" pitchFamily="49" charset="-128"/>
              </a:rPr>
              <a:t>//</a:t>
            </a:r>
            <a:endParaRPr kumimoji="1" lang="ja-JP" altLang="en-US" dirty="0">
              <a:latin typeface="BIZ UDゴシック" panose="020B0400000000000000" pitchFamily="49" charset="-128"/>
              <a:ea typeface="BIZ UDゴシック" panose="020B0400000000000000" pitchFamily="49" charset="-128"/>
            </a:endParaRPr>
          </a:p>
        </p:txBody>
      </p:sp>
      <p:sp>
        <p:nvSpPr>
          <p:cNvPr id="4" name="ヘッダー プレースホルダー 3"/>
          <p:cNvSpPr>
            <a:spLocks noGrp="1"/>
          </p:cNvSpPr>
          <p:nvPr>
            <p:ph type="hdr" sz="quarter"/>
          </p:nvPr>
        </p:nvSpPr>
        <p:spPr/>
        <p:txBody>
          <a:bodyPr/>
          <a:lstStyle/>
          <a:p>
            <a:r>
              <a:rPr kumimoji="1" lang="zh-TW" altLang="en-US" dirty="0"/>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r>
              <a:rPr kumimoji="1" lang="ja-JP" altLang="en-US"/>
              <a:t>令和６年４月１５日</a:t>
            </a:r>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1</a:t>
            </a:fld>
            <a:endParaRPr kumimoji="1" lang="ja-JP" altLang="en-US"/>
          </a:p>
        </p:txBody>
      </p:sp>
    </p:spTree>
    <p:extLst>
      <p:ext uri="{BB962C8B-B14F-4D97-AF65-F5344CB8AC3E}">
        <p14:creationId xmlns:p14="http://schemas.microsoft.com/office/powerpoint/2010/main" val="1617032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BIZ UDゴシック" panose="020B0400000000000000" pitchFamily="49" charset="-128"/>
                <a:ea typeface="BIZ UDゴシック" panose="020B0400000000000000" pitchFamily="49" charset="-128"/>
              </a:rPr>
              <a:t>「一人ＫＹ推進運動 埼玉」の運動実施方法について説明いたします。</a:t>
            </a:r>
            <a:endParaRPr kumimoji="1" lang="en-US" altLang="ja-JP" sz="1200" dirty="0">
              <a:latin typeface="BIZ UDゴシック" panose="020B0400000000000000" pitchFamily="49" charset="-128"/>
              <a:ea typeface="BIZ UDゴシック" panose="020B0400000000000000" pitchFamily="49" charset="-128"/>
            </a:endParaRPr>
          </a:p>
          <a:p>
            <a:endParaRPr kumimoji="1" lang="en-US" altLang="ja-JP" sz="1200" dirty="0">
              <a:latin typeface="BIZ UDゴシック" panose="020B0400000000000000" pitchFamily="49" charset="-128"/>
              <a:ea typeface="BIZ UDゴシック" panose="020B0400000000000000" pitchFamily="49" charset="-128"/>
            </a:endParaRPr>
          </a:p>
          <a:p>
            <a:r>
              <a:rPr kumimoji="1" lang="en-US" altLang="ja-JP" sz="1200" dirty="0">
                <a:latin typeface="BIZ UDゴシック" panose="020B0400000000000000" pitchFamily="49" charset="-128"/>
                <a:ea typeface="BIZ UDゴシック" panose="020B0400000000000000" pitchFamily="49" charset="-128"/>
              </a:rPr>
              <a:t>//</a:t>
            </a:r>
          </a:p>
          <a:p>
            <a:endParaRPr kumimoji="1" lang="ja-JP" altLang="en-US" dirty="0">
              <a:latin typeface="BIZ UDゴシック" panose="020B0400000000000000" pitchFamily="49" charset="-128"/>
              <a:ea typeface="BIZ UDゴシック" panose="020B0400000000000000" pitchFamily="49" charset="-128"/>
            </a:endParaRPr>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r>
              <a:rPr kumimoji="1" lang="ja-JP" altLang="en-US"/>
              <a:t>令和６年４月１５日</a:t>
            </a:r>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10</a:t>
            </a:fld>
            <a:endParaRPr kumimoji="1" lang="ja-JP" altLang="en-US"/>
          </a:p>
        </p:txBody>
      </p:sp>
    </p:spTree>
    <p:extLst>
      <p:ext uri="{BB962C8B-B14F-4D97-AF65-F5344CB8AC3E}">
        <p14:creationId xmlns:p14="http://schemas.microsoft.com/office/powerpoint/2010/main" val="923959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ゴシック" panose="020B0400000000000000" pitchFamily="49" charset="-128"/>
                <a:ea typeface="BIZ UDゴシック" panose="020B0400000000000000" pitchFamily="49" charset="-128"/>
              </a:rPr>
              <a:t>運動への参加にあたり、各事業場において運動実施責任者を選任します。</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賛同書</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様式１</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を作成し運動への参加を表明します。</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作成した賛同書を分会へ提出し、分会は事業場より提出された賛同書を支部へ提出します。</a:t>
            </a:r>
            <a:endParaRPr lang="en-US" altLang="ja-JP" dirty="0">
              <a:latin typeface="BIZ UDゴシック" panose="020B0400000000000000" pitchFamily="49" charset="-128"/>
              <a:ea typeface="BIZ UDゴシック" panose="020B0400000000000000" pitchFamily="49" charset="-128"/>
            </a:endParaRPr>
          </a:p>
          <a:p>
            <a:endParaRPr kumimoji="1"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支部は提出した賛同書により、運動への参加を確認します。</a:t>
            </a:r>
            <a:endParaRPr lang="en-US" altLang="ja-JP" dirty="0">
              <a:latin typeface="BIZ UDゴシック" panose="020B0400000000000000" pitchFamily="49" charset="-128"/>
              <a:ea typeface="BIZ UDゴシック" panose="020B0400000000000000" pitchFamily="49" charset="-128"/>
            </a:endParaRPr>
          </a:p>
          <a:p>
            <a:endParaRPr kumimoji="1"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事業場は、賛同書の写しを掲示し、運動への参加を周知してください。</a:t>
            </a:r>
            <a:endParaRPr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lang="en-US" altLang="ja-JP" dirty="0">
                <a:latin typeface="BIZ UDゴシック" panose="020B0400000000000000" pitchFamily="49" charset="-128"/>
                <a:ea typeface="BIZ UDゴシック" panose="020B0400000000000000" pitchFamily="49" charset="-128"/>
              </a:rPr>
              <a:t>//</a:t>
            </a:r>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r>
              <a:rPr kumimoji="1" lang="ja-JP" altLang="en-US"/>
              <a:t>令和６年４月１５日</a:t>
            </a:r>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11</a:t>
            </a:fld>
            <a:endParaRPr kumimoji="1" lang="ja-JP" altLang="en-US"/>
          </a:p>
        </p:txBody>
      </p:sp>
    </p:spTree>
    <p:extLst>
      <p:ext uri="{BB962C8B-B14F-4D97-AF65-F5344CB8AC3E}">
        <p14:creationId xmlns:p14="http://schemas.microsoft.com/office/powerpoint/2010/main" val="3870492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ゴシック" panose="020B0400000000000000" pitchFamily="49" charset="-128"/>
                <a:ea typeface="BIZ UDゴシック" panose="020B0400000000000000" pitchFamily="49" charset="-128"/>
              </a:rPr>
              <a:t>事業場の運動推進責任者は、事業場並びに各作業所において、運動の周知と概要の説明を行ってください。</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併せて、作業所において、実施要領の配布や懸垂幕などを掲示し、周知を行っていただきます。</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en-US" altLang="ja-JP" dirty="0">
                <a:latin typeface="BIZ UDゴシック" panose="020B0400000000000000" pitchFamily="49" charset="-128"/>
                <a:ea typeface="BIZ UDゴシック" panose="020B0400000000000000" pitchFamily="49" charset="-128"/>
              </a:rPr>
              <a:t>//</a:t>
            </a:r>
            <a:endParaRPr kumimoji="1" lang="ja-JP" altLang="en-US" dirty="0">
              <a:latin typeface="BIZ UDゴシック" panose="020B0400000000000000" pitchFamily="49" charset="-128"/>
              <a:ea typeface="BIZ UDゴシック" panose="020B0400000000000000" pitchFamily="49" charset="-128"/>
            </a:endParaRPr>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r>
              <a:rPr kumimoji="1" lang="ja-JP" altLang="en-US"/>
              <a:t>令和６年４月１５日</a:t>
            </a:r>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12</a:t>
            </a:fld>
            <a:endParaRPr kumimoji="1" lang="ja-JP" altLang="en-US"/>
          </a:p>
        </p:txBody>
      </p:sp>
    </p:spTree>
    <p:extLst>
      <p:ext uri="{BB962C8B-B14F-4D97-AF65-F5344CB8AC3E}">
        <p14:creationId xmlns:p14="http://schemas.microsoft.com/office/powerpoint/2010/main" val="3117059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ゴシック" panose="020B0400000000000000" pitchFamily="49" charset="-128"/>
                <a:ea typeface="BIZ UDゴシック" panose="020B0400000000000000" pitchFamily="49" charset="-128"/>
              </a:rPr>
              <a:t>続いて、各作業所において、新規入場時教育等の際、本運動の教育用資料を活用し、一人ＫＹの考え方・特徴・進め方などについての教育を行ってください。</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教育用資料は、朝礼広場や休憩所等に掲示し、いつでも確認できるよう有効的に活用してください。</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en-US" altLang="ja-JP" dirty="0">
                <a:latin typeface="BIZ UDゴシック" panose="020B0400000000000000" pitchFamily="49" charset="-128"/>
                <a:ea typeface="BIZ UDゴシック" panose="020B0400000000000000" pitchFamily="49" charset="-128"/>
              </a:rPr>
              <a:t>//</a:t>
            </a:r>
            <a:endParaRPr kumimoji="1" lang="ja-JP" altLang="en-US" dirty="0">
              <a:latin typeface="BIZ UDゴシック" panose="020B0400000000000000" pitchFamily="49" charset="-128"/>
              <a:ea typeface="BIZ UDゴシック" panose="020B0400000000000000" pitchFamily="49" charset="-128"/>
            </a:endParaRPr>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r>
              <a:rPr kumimoji="1" lang="ja-JP" altLang="en-US"/>
              <a:t>令和６年４月１５日</a:t>
            </a:r>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13</a:t>
            </a:fld>
            <a:endParaRPr kumimoji="1" lang="ja-JP" altLang="en-US"/>
          </a:p>
        </p:txBody>
      </p:sp>
    </p:spTree>
    <p:extLst>
      <p:ext uri="{BB962C8B-B14F-4D97-AF65-F5344CB8AC3E}">
        <p14:creationId xmlns:p14="http://schemas.microsoft.com/office/powerpoint/2010/main" val="1980383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ゴシック" panose="020B0400000000000000" pitchFamily="49" charset="-128"/>
                <a:ea typeface="BIZ UDゴシック" panose="020B0400000000000000" pitchFamily="49" charset="-128"/>
              </a:rPr>
              <a:t>一人ＫＹについての教育を受けた修了者は、シールをヘルメットに貼っていただきます。</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このシールの「私は一人ＫＹを実施します！！」の言葉通り、作業開始前、各作業場所において、一人ＫＹを積極的に実施していただきたいと考えております。</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en-US" altLang="ja-JP" dirty="0">
                <a:latin typeface="BIZ UDゴシック" panose="020B0400000000000000" pitchFamily="49" charset="-128"/>
                <a:ea typeface="BIZ UDゴシック" panose="020B0400000000000000" pitchFamily="49" charset="-128"/>
              </a:rPr>
              <a:t>//</a:t>
            </a:r>
            <a:endParaRPr kumimoji="1" lang="ja-JP" altLang="en-US" dirty="0">
              <a:latin typeface="BIZ UDゴシック" panose="020B0400000000000000" pitchFamily="49" charset="-128"/>
              <a:ea typeface="BIZ UDゴシック" panose="020B0400000000000000" pitchFamily="49" charset="-128"/>
            </a:endParaRPr>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r>
              <a:rPr kumimoji="1" lang="ja-JP" altLang="en-US"/>
              <a:t>令和６年４月１５日</a:t>
            </a:r>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14</a:t>
            </a:fld>
            <a:endParaRPr kumimoji="1" lang="ja-JP" altLang="en-US"/>
          </a:p>
        </p:txBody>
      </p:sp>
    </p:spTree>
    <p:extLst>
      <p:ext uri="{BB962C8B-B14F-4D97-AF65-F5344CB8AC3E}">
        <p14:creationId xmlns:p14="http://schemas.microsoft.com/office/powerpoint/2010/main" val="3770067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ゴシック" panose="020B0400000000000000" pitchFamily="49" charset="-128"/>
                <a:ea typeface="BIZ UDゴシック" panose="020B0400000000000000" pitchFamily="49" charset="-128"/>
              </a:rPr>
              <a:t>各作業所において、</a:t>
            </a:r>
            <a:r>
              <a:rPr lang="ja-JP" altLang="en-US" dirty="0">
                <a:latin typeface="BIZ UDゴシック" panose="020B0400000000000000" pitchFamily="49" charset="-128"/>
                <a:ea typeface="BIZ UDゴシック" panose="020B0400000000000000" pitchFamily="49" charset="-128"/>
              </a:rPr>
              <a:t>四半期毎に</a:t>
            </a:r>
            <a:r>
              <a:rPr kumimoji="1" lang="ja-JP" altLang="en-US" dirty="0">
                <a:latin typeface="BIZ UDゴシック" panose="020B0400000000000000" pitchFamily="49" charset="-128"/>
                <a:ea typeface="BIZ UDゴシック" panose="020B0400000000000000" pitchFamily="49" charset="-128"/>
              </a:rPr>
              <a:t>作業所教育報告書</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様式２</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を作成し、事業場の運動実施責任者へ提出してください。</a:t>
            </a:r>
            <a:endParaRPr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lang="en-US" altLang="ja-JP" dirty="0">
                <a:latin typeface="BIZ UDゴシック" panose="020B0400000000000000" pitchFamily="49" charset="-128"/>
                <a:ea typeface="BIZ UDゴシック" panose="020B0400000000000000" pitchFamily="49" charset="-128"/>
              </a:rPr>
              <a:t>//</a:t>
            </a:r>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r>
              <a:rPr kumimoji="1" lang="ja-JP" altLang="en-US"/>
              <a:t>令和６年４月１５日</a:t>
            </a:r>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15</a:t>
            </a:fld>
            <a:endParaRPr kumimoji="1" lang="ja-JP" altLang="en-US"/>
          </a:p>
        </p:txBody>
      </p:sp>
    </p:spTree>
    <p:extLst>
      <p:ext uri="{BB962C8B-B14F-4D97-AF65-F5344CB8AC3E}">
        <p14:creationId xmlns:p14="http://schemas.microsoft.com/office/powerpoint/2010/main" val="3835304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ゴシック" panose="020B0400000000000000" pitchFamily="49" charset="-128"/>
                <a:ea typeface="BIZ UDゴシック" panose="020B0400000000000000" pitchFamily="49" charset="-128"/>
              </a:rPr>
              <a:t>運動実施責任者は、各作業所から提出された、作業所教育報告書を取りまとめ、</a:t>
            </a:r>
            <a:r>
              <a:rPr lang="ja-JP" altLang="en-US" dirty="0">
                <a:latin typeface="BIZ UDゴシック" panose="020B0400000000000000" pitchFamily="49" charset="-128"/>
                <a:ea typeface="BIZ UDゴシック" panose="020B0400000000000000" pitchFamily="49" charset="-128"/>
              </a:rPr>
              <a:t>四半期ごとに</a:t>
            </a:r>
            <a:r>
              <a:rPr kumimoji="1" lang="ja-JP" altLang="en-US" dirty="0">
                <a:latin typeface="BIZ UDゴシック" panose="020B0400000000000000" pitchFamily="49" charset="-128"/>
                <a:ea typeface="BIZ UDゴシック" panose="020B0400000000000000" pitchFamily="49" charset="-128"/>
              </a:rPr>
              <a:t>事業場運動報告書</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様式３</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を作成し、分会へ提出してください。</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en-US" altLang="ja-JP" dirty="0">
                <a:latin typeface="BIZ UDゴシック" panose="020B0400000000000000" pitchFamily="49" charset="-128"/>
                <a:ea typeface="BIZ UDゴシック" panose="020B0400000000000000" pitchFamily="49" charset="-128"/>
              </a:rPr>
              <a:t>//</a:t>
            </a:r>
            <a:endParaRPr kumimoji="1" lang="ja-JP" altLang="en-US" dirty="0">
              <a:latin typeface="BIZ UDゴシック" panose="020B0400000000000000" pitchFamily="49" charset="-128"/>
              <a:ea typeface="BIZ UDゴシック" panose="020B0400000000000000" pitchFamily="49" charset="-128"/>
            </a:endParaRPr>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r>
              <a:rPr kumimoji="1" lang="ja-JP" altLang="en-US"/>
              <a:t>令和６年４月１５日</a:t>
            </a:r>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16</a:t>
            </a:fld>
            <a:endParaRPr kumimoji="1" lang="ja-JP" altLang="en-US"/>
          </a:p>
        </p:txBody>
      </p:sp>
    </p:spTree>
    <p:extLst>
      <p:ext uri="{BB962C8B-B14F-4D97-AF65-F5344CB8AC3E}">
        <p14:creationId xmlns:p14="http://schemas.microsoft.com/office/powerpoint/2010/main" val="950571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ゴシック" panose="020B0400000000000000" pitchFamily="49" charset="-128"/>
                <a:ea typeface="BIZ UDゴシック" panose="020B0400000000000000" pitchFamily="49" charset="-128"/>
              </a:rPr>
              <a:t>分会は、四半期ごとに各事業場より提出された運動実施報告書を取りまとめ、支部へ提出します。</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支部は、分会から提出された運動実施報告書を集計し、県内の運動実施状況を把握します。</a:t>
            </a:r>
            <a:endParaRPr lang="en-US" altLang="ja-JP" dirty="0">
              <a:latin typeface="BIZ UDゴシック" panose="020B0400000000000000" pitchFamily="49" charset="-128"/>
              <a:ea typeface="BIZ UDゴシック" panose="020B0400000000000000" pitchFamily="49" charset="-128"/>
            </a:endParaRPr>
          </a:p>
          <a:p>
            <a:endParaRPr kumimoji="1"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把握した運動実施状況により、支部・分会はさらなる運動の推進を図ってまいります。</a:t>
            </a:r>
            <a:endParaRPr lang="en-US" altLang="ja-JP" dirty="0">
              <a:latin typeface="BIZ UDゴシック" panose="020B0400000000000000" pitchFamily="49" charset="-128"/>
              <a:ea typeface="BIZ UDゴシック" panose="020B0400000000000000" pitchFamily="49" charset="-128"/>
            </a:endParaRPr>
          </a:p>
          <a:p>
            <a:endParaRPr kumimoji="1" lang="en-US" altLang="ja-JP" dirty="0">
              <a:latin typeface="BIZ UDゴシック" panose="020B0400000000000000" pitchFamily="49" charset="-128"/>
              <a:ea typeface="BIZ UDゴシック" panose="020B0400000000000000" pitchFamily="49" charset="-128"/>
            </a:endParaRPr>
          </a:p>
          <a:p>
            <a:r>
              <a:rPr lang="en-US" altLang="ja-JP" dirty="0">
                <a:latin typeface="BIZ UDゴシック" panose="020B0400000000000000" pitchFamily="49" charset="-128"/>
                <a:ea typeface="BIZ UDゴシック" panose="020B0400000000000000" pitchFamily="49" charset="-128"/>
              </a:rPr>
              <a:t>//</a:t>
            </a:r>
            <a:endParaRPr kumimoji="1" lang="en-US" altLang="ja-JP" dirty="0">
              <a:latin typeface="BIZ UDゴシック" panose="020B0400000000000000" pitchFamily="49" charset="-128"/>
              <a:ea typeface="BIZ UDゴシック" panose="020B0400000000000000" pitchFamily="49" charset="-128"/>
            </a:endParaRPr>
          </a:p>
          <a:p>
            <a:endParaRPr kumimoji="1" lang="ja-JP" altLang="en-US" dirty="0">
              <a:latin typeface="BIZ UDゴシック" panose="020B0400000000000000" pitchFamily="49" charset="-128"/>
              <a:ea typeface="BIZ UDゴシック" panose="020B0400000000000000" pitchFamily="49" charset="-128"/>
            </a:endParaRPr>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r>
              <a:rPr kumimoji="1" lang="ja-JP" altLang="en-US"/>
              <a:t>令和６年４月１５日</a:t>
            </a:r>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17</a:t>
            </a:fld>
            <a:endParaRPr kumimoji="1" lang="ja-JP" altLang="en-US"/>
          </a:p>
        </p:txBody>
      </p:sp>
    </p:spTree>
    <p:extLst>
      <p:ext uri="{BB962C8B-B14F-4D97-AF65-F5344CB8AC3E}">
        <p14:creationId xmlns:p14="http://schemas.microsoft.com/office/powerpoint/2010/main" val="2296930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ゴシック" panose="020B0400000000000000" pitchFamily="49" charset="-128"/>
                <a:ea typeface="BIZ UDゴシック" panose="020B0400000000000000" pitchFamily="49" charset="-128"/>
              </a:rPr>
              <a:t>以上が本運動の流れとなります。</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本運動を通じて、一人ＫＹの重要性を深く理解していただき、作業員の安全意識の向上と一人</a:t>
            </a:r>
            <a:r>
              <a:rPr lang="ja-JP" altLang="en-US" dirty="0">
                <a:latin typeface="BIZ UDゴシック" panose="020B0400000000000000" pitchFamily="49" charset="-128"/>
                <a:ea typeface="BIZ UDゴシック" panose="020B0400000000000000" pitchFamily="49" charset="-128"/>
              </a:rPr>
              <a:t>ＫＹの習慣化を図ってまいりましょう。</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en-US" altLang="ja-JP" dirty="0">
                <a:latin typeface="BIZ UDゴシック" panose="020B0400000000000000" pitchFamily="49" charset="-128"/>
                <a:ea typeface="BIZ UDゴシック" panose="020B0400000000000000" pitchFamily="49" charset="-128"/>
              </a:rPr>
              <a:t>//</a:t>
            </a:r>
            <a:endParaRPr kumimoji="1" lang="ja-JP" altLang="en-US" dirty="0">
              <a:latin typeface="BIZ UDゴシック" panose="020B0400000000000000" pitchFamily="49" charset="-128"/>
              <a:ea typeface="BIZ UDゴシック" panose="020B0400000000000000" pitchFamily="49" charset="-128"/>
            </a:endParaRPr>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r>
              <a:rPr kumimoji="1" lang="ja-JP" altLang="en-US"/>
              <a:t>令和６年４月１５日</a:t>
            </a:r>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18</a:t>
            </a:fld>
            <a:endParaRPr kumimoji="1" lang="ja-JP" altLang="en-US"/>
          </a:p>
        </p:txBody>
      </p:sp>
    </p:spTree>
    <p:extLst>
      <p:ext uri="{BB962C8B-B14F-4D97-AF65-F5344CB8AC3E}">
        <p14:creationId xmlns:p14="http://schemas.microsoft.com/office/powerpoint/2010/main" val="2625598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355">
              <a:defRPr/>
            </a:pPr>
            <a:r>
              <a:rPr kumimoji="1" lang="ja-JP" altLang="en-US" sz="1200" dirty="0">
                <a:latin typeface="BIZ UDゴシック" panose="020B0400000000000000" pitchFamily="49" charset="-128"/>
                <a:ea typeface="BIZ UDゴシック" panose="020B0400000000000000" pitchFamily="49" charset="-128"/>
              </a:rPr>
              <a:t>以上で「一人ＫＹ推進運動</a:t>
            </a:r>
            <a:r>
              <a:rPr kumimoji="1" lang="en-US" altLang="ja-JP" sz="1200" dirty="0">
                <a:latin typeface="BIZ UDゴシック" panose="020B0400000000000000" pitchFamily="49" charset="-128"/>
                <a:ea typeface="BIZ UDゴシック" panose="020B0400000000000000" pitchFamily="49" charset="-128"/>
              </a:rPr>
              <a:t> </a:t>
            </a:r>
            <a:r>
              <a:rPr kumimoji="1" lang="ja-JP" altLang="en-US" sz="1200" dirty="0">
                <a:latin typeface="BIZ UDゴシック" panose="020B0400000000000000" pitchFamily="49" charset="-128"/>
                <a:ea typeface="BIZ UDゴシック" panose="020B0400000000000000" pitchFamily="49" charset="-128"/>
              </a:rPr>
              <a:t>埼玉」の説明を終了いたします。</a:t>
            </a:r>
            <a:endParaRPr kumimoji="1" lang="en-US" altLang="ja-JP" sz="1200" dirty="0">
              <a:latin typeface="BIZ UDゴシック" panose="020B0400000000000000" pitchFamily="49" charset="-128"/>
              <a:ea typeface="BIZ UDゴシック" panose="020B0400000000000000" pitchFamily="49" charset="-128"/>
            </a:endParaRPr>
          </a:p>
          <a:p>
            <a:pPr defTabSz="922355">
              <a:defRPr/>
            </a:pP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本運動をより多くの会員事業場に取り組んでいただき、県内建設業の労働災害防止</a:t>
            </a:r>
            <a:r>
              <a:rPr lang="ja-JP" altLang="en-US" dirty="0">
                <a:latin typeface="BIZ UDゴシック" panose="020B0400000000000000" pitchFamily="49" charset="-128"/>
                <a:ea typeface="BIZ UDゴシック" panose="020B0400000000000000" pitchFamily="49" charset="-128"/>
              </a:rPr>
              <a:t>を図れるよう</a:t>
            </a:r>
            <a:r>
              <a:rPr kumimoji="1" lang="ja-JP" altLang="en-US" sz="1200" dirty="0">
                <a:latin typeface="BIZ UDゴシック" panose="020B0400000000000000" pitchFamily="49" charset="-128"/>
                <a:ea typeface="BIZ UDゴシック" panose="020B0400000000000000" pitchFamily="49" charset="-128"/>
              </a:rPr>
              <a:t>、本日お集まりの皆様を中心に、積極的な運動の推進をお願い申し上げます。</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ご清聴ありがとうございました。</a:t>
            </a:r>
            <a:endParaRPr kumimoji="1"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en-US" altLang="ja-JP" sz="1200" dirty="0">
                <a:latin typeface="BIZ UDゴシック" panose="020B0400000000000000" pitchFamily="49" charset="-128"/>
                <a:ea typeface="BIZ UDゴシック" panose="020B0400000000000000" pitchFamily="49" charset="-128"/>
              </a:rPr>
              <a:t>//</a:t>
            </a:r>
          </a:p>
          <a:p>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endParaRPr kumimoji="1" lang="ja-JP" altLang="en-US" dirty="0">
              <a:latin typeface="BIZ UDゴシック" panose="020B0400000000000000" pitchFamily="49" charset="-128"/>
              <a:ea typeface="BIZ UDゴシック" panose="020B0400000000000000" pitchFamily="49" charset="-128"/>
            </a:endParaRPr>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r>
              <a:rPr kumimoji="1" lang="ja-JP" altLang="en-US"/>
              <a:t>令和６年４月１５日</a:t>
            </a:r>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19</a:t>
            </a:fld>
            <a:endParaRPr kumimoji="1" lang="ja-JP" altLang="en-US"/>
          </a:p>
        </p:txBody>
      </p:sp>
    </p:spTree>
    <p:extLst>
      <p:ext uri="{BB962C8B-B14F-4D97-AF65-F5344CB8AC3E}">
        <p14:creationId xmlns:p14="http://schemas.microsoft.com/office/powerpoint/2010/main" val="4059445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ゴシック" panose="020B0400000000000000" pitchFamily="49" charset="-128"/>
                <a:ea typeface="BIZ UDゴシック" panose="020B0400000000000000" pitchFamily="49" charset="-128"/>
              </a:rPr>
              <a:t>始めに、本運動の趣旨をお話しいたします。</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en-US" altLang="ja-JP" dirty="0">
                <a:latin typeface="BIZ UDゴシック" panose="020B0400000000000000" pitchFamily="49" charset="-128"/>
                <a:ea typeface="BIZ UDゴシック" panose="020B0400000000000000" pitchFamily="49" charset="-128"/>
              </a:rPr>
              <a:t>//</a:t>
            </a:r>
            <a:endParaRPr kumimoji="1" lang="ja-JP" altLang="en-US" dirty="0">
              <a:latin typeface="BIZ UDゴシック" panose="020B0400000000000000" pitchFamily="49" charset="-128"/>
              <a:ea typeface="BIZ UDゴシック" panose="020B0400000000000000" pitchFamily="49" charset="-128"/>
            </a:endParaRPr>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r>
              <a:rPr kumimoji="1" lang="ja-JP" altLang="en-US"/>
              <a:t>令和６年４月１５日</a:t>
            </a:r>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2</a:t>
            </a:fld>
            <a:endParaRPr kumimoji="1" lang="ja-JP" altLang="en-US"/>
          </a:p>
        </p:txBody>
      </p:sp>
    </p:spTree>
    <p:extLst>
      <p:ext uri="{BB962C8B-B14F-4D97-AF65-F5344CB8AC3E}">
        <p14:creationId xmlns:p14="http://schemas.microsoft.com/office/powerpoint/2010/main" val="2201257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ゴシック" panose="020B0400000000000000" pitchFamily="49" charset="-128"/>
                <a:ea typeface="BIZ UDゴシック" panose="020B0400000000000000" pitchFamily="49" charset="-128"/>
              </a:rPr>
              <a:t>本運動は、作業員が各作業場所において、一人</a:t>
            </a:r>
            <a:r>
              <a:rPr lang="ja-JP" altLang="en-US" dirty="0">
                <a:latin typeface="BIZ UDゴシック" panose="020B0400000000000000" pitchFamily="49" charset="-128"/>
                <a:ea typeface="BIZ UDゴシック" panose="020B0400000000000000" pitchFamily="49" charset="-128"/>
              </a:rPr>
              <a:t>ＫＹを実施し、作業に潜む、危険性とヒューマンエラーを排除することにより、労働災害の防止を図ることを目的としております。</a:t>
            </a:r>
            <a:endParaRPr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lang="en-US" altLang="ja-JP" dirty="0">
                <a:latin typeface="BIZ UDゴシック" panose="020B0400000000000000" pitchFamily="49" charset="-128"/>
                <a:ea typeface="BIZ UDゴシック" panose="020B0400000000000000" pitchFamily="49" charset="-128"/>
              </a:rPr>
              <a:t>//</a:t>
            </a:r>
          </a:p>
          <a:p>
            <a:endParaRPr kumimoji="1" lang="en-US" altLang="ja-JP" dirty="0">
              <a:latin typeface="BIZ UDゴシック" panose="020B0400000000000000" pitchFamily="49" charset="-128"/>
              <a:ea typeface="BIZ UDゴシック" panose="020B0400000000000000" pitchFamily="49" charset="-128"/>
            </a:endParaRPr>
          </a:p>
          <a:p>
            <a:endParaRPr kumimoji="1" lang="ja-JP" altLang="en-US" dirty="0">
              <a:latin typeface="BIZ UDゴシック" panose="020B0400000000000000" pitchFamily="49" charset="-128"/>
              <a:ea typeface="BIZ UDゴシック" panose="020B0400000000000000" pitchFamily="49" charset="-128"/>
            </a:endParaRPr>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r>
              <a:rPr kumimoji="1" lang="ja-JP" altLang="en-US"/>
              <a:t>令和６年４月１５日</a:t>
            </a:r>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3</a:t>
            </a:fld>
            <a:endParaRPr kumimoji="1" lang="ja-JP" altLang="en-US"/>
          </a:p>
        </p:txBody>
      </p:sp>
    </p:spTree>
    <p:extLst>
      <p:ext uri="{BB962C8B-B14F-4D97-AF65-F5344CB8AC3E}">
        <p14:creationId xmlns:p14="http://schemas.microsoft.com/office/powerpoint/2010/main" val="93077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58ED8-2973-F413-7387-9C17CE67DE9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DC0F632-1167-59D3-903B-1A3151F7CE4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3B668E0-6CA5-2AEF-9FDE-822A65121341}"/>
              </a:ext>
            </a:extLst>
          </p:cNvPr>
          <p:cNvSpPr>
            <a:spLocks noGrp="1"/>
          </p:cNvSpPr>
          <p:nvPr>
            <p:ph type="body" idx="1"/>
          </p:nvPr>
        </p:nvSpPr>
        <p:spPr/>
        <p:txBody>
          <a:bodyPr/>
          <a:lstStyle/>
          <a:p>
            <a:r>
              <a:rPr kumimoji="1" lang="ja-JP" altLang="en-US" dirty="0">
                <a:latin typeface="BIZ UDゴシック" panose="020B0400000000000000" pitchFamily="49" charset="-128"/>
                <a:ea typeface="BIZ UDゴシック" panose="020B0400000000000000" pitchFamily="49" charset="-128"/>
              </a:rPr>
              <a:t>各事業場並びに作業所において、作業員の安全意識の向上を図り、災害ゼロを達成していくため、「一人ＫＹ推進運動 埼玉」を積極的に推進していくことと致します。</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en-US" altLang="ja-JP" dirty="0">
                <a:latin typeface="BIZ UDゴシック" panose="020B0400000000000000" pitchFamily="49" charset="-128"/>
                <a:ea typeface="BIZ UDゴシック" panose="020B0400000000000000" pitchFamily="49" charset="-128"/>
              </a:rPr>
              <a:t>//</a:t>
            </a:r>
          </a:p>
        </p:txBody>
      </p:sp>
      <p:sp>
        <p:nvSpPr>
          <p:cNvPr id="4" name="ヘッダー プレースホルダー 3">
            <a:extLst>
              <a:ext uri="{FF2B5EF4-FFF2-40B4-BE49-F238E27FC236}">
                <a16:creationId xmlns:a16="http://schemas.microsoft.com/office/drawing/2014/main" id="{AA9CFD5F-6000-8838-D352-349EF3365A1F}"/>
              </a:ext>
            </a:extLst>
          </p:cNvPr>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a:extLst>
              <a:ext uri="{FF2B5EF4-FFF2-40B4-BE49-F238E27FC236}">
                <a16:creationId xmlns:a16="http://schemas.microsoft.com/office/drawing/2014/main" id="{533F60D1-1B08-44C7-DA43-FBE8426FC478}"/>
              </a:ext>
            </a:extLst>
          </p:cNvPr>
          <p:cNvSpPr>
            <a:spLocks noGrp="1"/>
          </p:cNvSpPr>
          <p:nvPr>
            <p:ph type="dt" idx="1"/>
          </p:nvPr>
        </p:nvSpPr>
        <p:spPr/>
        <p:txBody>
          <a:bodyPr/>
          <a:lstStyle/>
          <a:p>
            <a:r>
              <a:rPr kumimoji="1" lang="ja-JP" altLang="en-US"/>
              <a:t>令和６年４月１５日</a:t>
            </a:r>
            <a:endParaRPr kumimoji="1" lang="ja-JP" altLang="en-US" dirty="0"/>
          </a:p>
        </p:txBody>
      </p:sp>
      <p:sp>
        <p:nvSpPr>
          <p:cNvPr id="6" name="スライド番号プレースホルダー 5">
            <a:extLst>
              <a:ext uri="{FF2B5EF4-FFF2-40B4-BE49-F238E27FC236}">
                <a16:creationId xmlns:a16="http://schemas.microsoft.com/office/drawing/2014/main" id="{AC3E3E3A-A200-3DA5-C7A7-47E112BE4435}"/>
              </a:ext>
            </a:extLst>
          </p:cNvPr>
          <p:cNvSpPr>
            <a:spLocks noGrp="1"/>
          </p:cNvSpPr>
          <p:nvPr>
            <p:ph type="sldNum" sz="quarter" idx="5"/>
          </p:nvPr>
        </p:nvSpPr>
        <p:spPr/>
        <p:txBody>
          <a:bodyPr/>
          <a:lstStyle/>
          <a:p>
            <a:fld id="{6594EDB7-4199-4A79-B932-CD41BF2B76E5}" type="slidenum">
              <a:rPr kumimoji="1" lang="ja-JP" altLang="en-US" smtClean="0"/>
              <a:t>4</a:t>
            </a:fld>
            <a:endParaRPr kumimoji="1" lang="ja-JP" altLang="en-US"/>
          </a:p>
        </p:txBody>
      </p:sp>
    </p:spTree>
    <p:extLst>
      <p:ext uri="{BB962C8B-B14F-4D97-AF65-F5344CB8AC3E}">
        <p14:creationId xmlns:p14="http://schemas.microsoft.com/office/powerpoint/2010/main" val="2151524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BIZ UDゴシック" panose="020B0400000000000000" pitchFamily="49" charset="-128"/>
                <a:ea typeface="BIZ UDゴシック" panose="020B0400000000000000" pitchFamily="49" charset="-128"/>
              </a:rPr>
              <a:t>ＫＹ活動については、すでに十分にご理解いただいていると思いますが、運動の実施方法を説明する前に、一人ＫＹについて、お話しさせていただきます。</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lang="en-US" altLang="ja-JP" dirty="0">
                <a:latin typeface="BIZ UDゴシック" panose="020B0400000000000000" pitchFamily="49" charset="-128"/>
                <a:ea typeface="BIZ UDゴシック" panose="020B0400000000000000" pitchFamily="49" charset="-128"/>
              </a:rPr>
              <a:t>//</a:t>
            </a:r>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r>
              <a:rPr kumimoji="1" lang="ja-JP" altLang="en-US"/>
              <a:t>令和６年４月１５日</a:t>
            </a:r>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5</a:t>
            </a:fld>
            <a:endParaRPr kumimoji="1" lang="ja-JP" altLang="en-US"/>
          </a:p>
        </p:txBody>
      </p:sp>
    </p:spTree>
    <p:extLst>
      <p:ext uri="{BB962C8B-B14F-4D97-AF65-F5344CB8AC3E}">
        <p14:creationId xmlns:p14="http://schemas.microsoft.com/office/powerpoint/2010/main" val="526012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91401-C65D-E9BE-BBDB-74951E269E6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F0E74F2-7B6C-A430-C661-B3E5528AF2C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9709DD8-D702-3FE0-69AF-86E3F77B26A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BIZ UDゴシック" panose="020B0400000000000000" pitchFamily="49" charset="-128"/>
                <a:ea typeface="BIZ UDゴシック" panose="020B0400000000000000" pitchFamily="49" charset="-128"/>
              </a:rPr>
              <a:t>KY</a:t>
            </a:r>
            <a:r>
              <a:rPr kumimoji="1" lang="ja-JP" altLang="en-US" sz="1200" dirty="0">
                <a:latin typeface="BIZ UDゴシック" panose="020B0400000000000000" pitchFamily="49" charset="-128"/>
                <a:ea typeface="BIZ UDゴシック" panose="020B0400000000000000" pitchFamily="49" charset="-128"/>
              </a:rPr>
              <a:t>活動には、</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BIZ UDゴシック" panose="020B0400000000000000" pitchFamily="49" charset="-128"/>
                <a:ea typeface="BIZ UDゴシック" panose="020B0400000000000000" pitchFamily="49" charset="-128"/>
              </a:rPr>
              <a:t>健康</a:t>
            </a:r>
            <a:r>
              <a:rPr lang="en-US" altLang="ja-JP" sz="1200" dirty="0">
                <a:latin typeface="BIZ UDゴシック" panose="020B0400000000000000" pitchFamily="49" charset="-128"/>
                <a:ea typeface="BIZ UDゴシック" panose="020B0400000000000000" pitchFamily="49" charset="-128"/>
              </a:rPr>
              <a:t>KY</a:t>
            </a:r>
            <a:r>
              <a:rPr lang="ja-JP" altLang="en-US" sz="1200" dirty="0">
                <a:latin typeface="BIZ UDゴシック" panose="020B0400000000000000" pitchFamily="49" charset="-128"/>
                <a:ea typeface="BIZ UDゴシック" panose="020B0400000000000000" pitchFamily="49" charset="-128"/>
              </a:rPr>
              <a:t>・グループ</a:t>
            </a:r>
            <a:r>
              <a:rPr lang="en-US" altLang="ja-JP" sz="1200" dirty="0">
                <a:latin typeface="BIZ UDゴシック" panose="020B0400000000000000" pitchFamily="49" charset="-128"/>
                <a:ea typeface="BIZ UDゴシック" panose="020B0400000000000000" pitchFamily="49" charset="-128"/>
              </a:rPr>
              <a:t>KY</a:t>
            </a:r>
            <a:r>
              <a:rPr lang="ja-JP" altLang="en-US" sz="1200" dirty="0">
                <a:latin typeface="BIZ UDゴシック" panose="020B0400000000000000" pitchFamily="49" charset="-128"/>
                <a:ea typeface="BIZ UDゴシック" panose="020B0400000000000000" pitchFamily="49" charset="-128"/>
              </a:rPr>
              <a:t>・一人</a:t>
            </a:r>
            <a:r>
              <a:rPr lang="en-US" altLang="ja-JP" sz="1200" dirty="0">
                <a:latin typeface="BIZ UDゴシック" panose="020B0400000000000000" pitchFamily="49" charset="-128"/>
                <a:ea typeface="BIZ UDゴシック" panose="020B0400000000000000" pitchFamily="49" charset="-128"/>
              </a:rPr>
              <a:t>KY</a:t>
            </a:r>
            <a:r>
              <a:rPr lang="ja-JP" altLang="en-US" sz="1200" dirty="0">
                <a:latin typeface="BIZ UDゴシック" panose="020B0400000000000000" pitchFamily="49" charset="-128"/>
                <a:ea typeface="BIZ UDゴシック" panose="020B0400000000000000" pitchFamily="49" charset="-128"/>
              </a:rPr>
              <a:t>　などがあり</a:t>
            </a:r>
            <a:endParaRPr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BIZ UDゴシック" panose="020B0400000000000000" pitchFamily="49" charset="-128"/>
                <a:ea typeface="BIZ UDゴシック" panose="020B0400000000000000" pitchFamily="49" charset="-128"/>
              </a:rPr>
              <a:t>作業員に対して、「睡眠」「食事」「体調」の３つの問いかけを行い、健康状態などのチェックを行う健康</a:t>
            </a:r>
            <a:r>
              <a:rPr lang="en-US" altLang="ja-JP" sz="1200" dirty="0">
                <a:latin typeface="BIZ UDゴシック" panose="020B0400000000000000" pitchFamily="49" charset="-128"/>
                <a:ea typeface="BIZ UDゴシック" panose="020B0400000000000000" pitchFamily="49" charset="-128"/>
              </a:rPr>
              <a:t>KY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BIZ UDゴシック" panose="020B0400000000000000" pitchFamily="49" charset="-128"/>
                <a:ea typeface="BIZ UDゴシック" panose="020B0400000000000000" pitchFamily="49" charset="-128"/>
              </a:rPr>
              <a:t>職長を中心にグループで作業に対する危険性・有害性を洗い出し、有効な対策を行うグループ</a:t>
            </a:r>
            <a:r>
              <a:rPr lang="en-US" altLang="ja-JP" sz="1200" dirty="0">
                <a:latin typeface="BIZ UDゴシック" panose="020B0400000000000000" pitchFamily="49" charset="-128"/>
                <a:ea typeface="BIZ UDゴシック" panose="020B0400000000000000" pitchFamily="49" charset="-128"/>
              </a:rPr>
              <a:t>KY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BIZ UDゴシック" panose="020B0400000000000000" pitchFamily="49" charset="-128"/>
                <a:ea typeface="BIZ UDゴシック" panose="020B0400000000000000" pitchFamily="49" charset="-128"/>
              </a:rPr>
              <a:t>作業員が作業場所において、最後の確認として、危険性・有害性を排除・対策を行う一人</a:t>
            </a:r>
            <a:r>
              <a:rPr lang="en-US" altLang="ja-JP" sz="1200" dirty="0">
                <a:latin typeface="BIZ UDゴシック" panose="020B0400000000000000" pitchFamily="49" charset="-128"/>
                <a:ea typeface="BIZ UDゴシック" panose="020B0400000000000000" pitchFamily="49" charset="-128"/>
              </a:rPr>
              <a:t>KY</a:t>
            </a:r>
          </a:p>
          <a:p>
            <a:endParaRPr kumimoji="1"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があります。</a:t>
            </a:r>
            <a:endParaRPr kumimoji="1" lang="en-US" altLang="ja-JP" sz="1200" dirty="0">
              <a:latin typeface="BIZ UDゴシック" panose="020B0400000000000000" pitchFamily="49" charset="-128"/>
              <a:ea typeface="BIZ UDゴシック" panose="020B0400000000000000" pitchFamily="49" charset="-128"/>
            </a:endParaRPr>
          </a:p>
          <a:p>
            <a:endParaRPr kumimoji="1" lang="en-US" altLang="ja-JP" sz="1200" dirty="0">
              <a:latin typeface="BIZ UDゴシック" panose="020B0400000000000000" pitchFamily="49" charset="-128"/>
              <a:ea typeface="BIZ UDゴシック" panose="020B0400000000000000" pitchFamily="49" charset="-128"/>
            </a:endParaRPr>
          </a:p>
          <a:p>
            <a:r>
              <a:rPr kumimoji="1" lang="en-US" altLang="ja-JP" sz="1200" dirty="0">
                <a:latin typeface="BIZ UDゴシック" panose="020B0400000000000000" pitchFamily="49" charset="-128"/>
                <a:ea typeface="BIZ UDゴシック" panose="020B0400000000000000" pitchFamily="49" charset="-128"/>
              </a:rPr>
              <a:t>//</a:t>
            </a:r>
          </a:p>
          <a:p>
            <a:endParaRPr kumimoji="1" lang="ja-JP" altLang="en-US" dirty="0">
              <a:latin typeface="BIZ UDゴシック" panose="020B0400000000000000" pitchFamily="49" charset="-128"/>
              <a:ea typeface="BIZ UDゴシック" panose="020B0400000000000000" pitchFamily="49" charset="-128"/>
            </a:endParaRPr>
          </a:p>
        </p:txBody>
      </p:sp>
      <p:sp>
        <p:nvSpPr>
          <p:cNvPr id="4" name="ヘッダー プレースホルダー 3">
            <a:extLst>
              <a:ext uri="{FF2B5EF4-FFF2-40B4-BE49-F238E27FC236}">
                <a16:creationId xmlns:a16="http://schemas.microsoft.com/office/drawing/2014/main" id="{4FFE2DC0-75BF-9309-4E12-684C85B67E67}"/>
              </a:ext>
            </a:extLst>
          </p:cNvPr>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a:extLst>
              <a:ext uri="{FF2B5EF4-FFF2-40B4-BE49-F238E27FC236}">
                <a16:creationId xmlns:a16="http://schemas.microsoft.com/office/drawing/2014/main" id="{B2A09BD9-DF4E-38F8-B8B6-9C9A237ECE9E}"/>
              </a:ext>
            </a:extLst>
          </p:cNvPr>
          <p:cNvSpPr>
            <a:spLocks noGrp="1"/>
          </p:cNvSpPr>
          <p:nvPr>
            <p:ph type="dt" idx="1"/>
          </p:nvPr>
        </p:nvSpPr>
        <p:spPr/>
        <p:txBody>
          <a:bodyPr/>
          <a:lstStyle/>
          <a:p>
            <a:r>
              <a:rPr kumimoji="1" lang="ja-JP" altLang="en-US"/>
              <a:t>令和６年４月１５日</a:t>
            </a:r>
            <a:endParaRPr kumimoji="1" lang="ja-JP" altLang="en-US" dirty="0"/>
          </a:p>
        </p:txBody>
      </p:sp>
      <p:sp>
        <p:nvSpPr>
          <p:cNvPr id="6" name="スライド番号プレースホルダー 5">
            <a:extLst>
              <a:ext uri="{FF2B5EF4-FFF2-40B4-BE49-F238E27FC236}">
                <a16:creationId xmlns:a16="http://schemas.microsoft.com/office/drawing/2014/main" id="{49368614-4325-F77B-D155-5A7BC1A0C819}"/>
              </a:ext>
            </a:extLst>
          </p:cNvPr>
          <p:cNvSpPr>
            <a:spLocks noGrp="1"/>
          </p:cNvSpPr>
          <p:nvPr>
            <p:ph type="sldNum" sz="quarter" idx="5"/>
          </p:nvPr>
        </p:nvSpPr>
        <p:spPr/>
        <p:txBody>
          <a:bodyPr/>
          <a:lstStyle/>
          <a:p>
            <a:fld id="{6594EDB7-4199-4A79-B932-CD41BF2B76E5}" type="slidenum">
              <a:rPr kumimoji="1" lang="ja-JP" altLang="en-US" smtClean="0"/>
              <a:t>6</a:t>
            </a:fld>
            <a:endParaRPr kumimoji="1" lang="ja-JP" altLang="en-US"/>
          </a:p>
        </p:txBody>
      </p:sp>
    </p:spTree>
    <p:extLst>
      <p:ext uri="{BB962C8B-B14F-4D97-AF65-F5344CB8AC3E}">
        <p14:creationId xmlns:p14="http://schemas.microsoft.com/office/powerpoint/2010/main" val="4167563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06812-B030-D848-15F2-396AC3F6E31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E4B295-FBEA-41C2-D373-46BDC942AA8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6BF919D-5556-6C92-3C2E-7A187131E1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BIZ UDゴシック" panose="020B0400000000000000" pitchFamily="49" charset="-128"/>
                <a:ea typeface="BIZ UDゴシック" panose="020B0400000000000000" pitchFamily="49" charset="-128"/>
              </a:rPr>
              <a:t>一人</a:t>
            </a:r>
            <a:r>
              <a:rPr kumimoji="1" lang="en-US" altLang="ja-JP" sz="1200" b="0" dirty="0">
                <a:latin typeface="BIZ UDゴシック" panose="020B0400000000000000" pitchFamily="49" charset="-128"/>
                <a:ea typeface="BIZ UDゴシック" panose="020B0400000000000000" pitchFamily="49" charset="-128"/>
              </a:rPr>
              <a:t>KY</a:t>
            </a:r>
            <a:r>
              <a:rPr kumimoji="1" lang="ja-JP" altLang="en-US" sz="1200" b="0" dirty="0">
                <a:latin typeface="BIZ UDゴシック" panose="020B0400000000000000" pitchFamily="49" charset="-128"/>
                <a:ea typeface="BIZ UDゴシック" panose="020B0400000000000000" pitchFamily="49" charset="-128"/>
              </a:rPr>
              <a:t>は、</a:t>
            </a:r>
            <a:r>
              <a:rPr kumimoji="1" lang="ja-JP" altLang="en-US" sz="1200" dirty="0">
                <a:solidFill>
                  <a:schemeClr val="tx1"/>
                </a:solidFill>
                <a:latin typeface="BIZ UDゴシック" panose="020B0400000000000000" pitchFamily="49" charset="-128"/>
                <a:ea typeface="BIZ UDゴシック" panose="020B0400000000000000" pitchFamily="49" charset="-128"/>
              </a:rPr>
              <a:t>作業員一人ひとりが、不安全行動からくる危険性又は有害性を排除し、ヒューマンエラーを防止する為、実際の作業場所において行う</a:t>
            </a:r>
            <a:r>
              <a:rPr kumimoji="1" lang="en-US" altLang="ja-JP" sz="1200" dirty="0">
                <a:solidFill>
                  <a:schemeClr val="tx1"/>
                </a:solidFill>
                <a:latin typeface="BIZ UDゴシック" panose="020B0400000000000000" pitchFamily="49" charset="-128"/>
                <a:ea typeface="BIZ UDゴシック" panose="020B0400000000000000" pitchFamily="49" charset="-128"/>
              </a:rPr>
              <a:t>KY</a:t>
            </a:r>
            <a:r>
              <a:rPr kumimoji="1" lang="ja-JP" altLang="en-US" sz="1200" dirty="0">
                <a:solidFill>
                  <a:schemeClr val="tx1"/>
                </a:solidFill>
                <a:latin typeface="BIZ UDゴシック" panose="020B0400000000000000" pitchFamily="49" charset="-128"/>
                <a:ea typeface="BIZ UDゴシック" panose="020B0400000000000000" pitchFamily="49" charset="-128"/>
              </a:rPr>
              <a:t>活動です。</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b="1"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BIZ UDゴシック" panose="020B0400000000000000" pitchFamily="49" charset="-128"/>
                <a:ea typeface="BIZ UDゴシック" panose="020B0400000000000000" pitchFamily="49" charset="-128"/>
              </a:rPr>
              <a:t>作業場所や内容ごとに危険性又は有害性が異なる為、その都度、一人</a:t>
            </a:r>
            <a:r>
              <a:rPr kumimoji="1" lang="en-US" altLang="ja-JP" sz="1200" dirty="0">
                <a:solidFill>
                  <a:schemeClr val="tx1"/>
                </a:solidFill>
                <a:latin typeface="BIZ UDゴシック" panose="020B0400000000000000" pitchFamily="49" charset="-128"/>
                <a:ea typeface="BIZ UDゴシック" panose="020B0400000000000000" pitchFamily="49" charset="-128"/>
              </a:rPr>
              <a:t>KY</a:t>
            </a:r>
            <a:r>
              <a:rPr kumimoji="1" lang="ja-JP" altLang="en-US" sz="1200" dirty="0">
                <a:solidFill>
                  <a:schemeClr val="tx1"/>
                </a:solidFill>
                <a:latin typeface="BIZ UDゴシック" panose="020B0400000000000000" pitchFamily="49" charset="-128"/>
                <a:ea typeface="BIZ UDゴシック" panose="020B0400000000000000" pitchFamily="49" charset="-128"/>
              </a:rPr>
              <a:t>を実施することが大切となります。</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それにより、作業に対する準備、心構えができます。</a:t>
            </a:r>
            <a:endParaRPr kumimoji="1" lang="en-US" altLang="ja-JP" sz="1200" dirty="0">
              <a:latin typeface="BIZ UDゴシック" panose="020B0400000000000000" pitchFamily="49" charset="-128"/>
              <a:ea typeface="BIZ UDゴシック" panose="020B0400000000000000" pitchFamily="49" charset="-128"/>
            </a:endParaRPr>
          </a:p>
          <a:p>
            <a:endParaRPr kumimoji="1" lang="en-US" altLang="ja-JP" sz="1200" b="1" dirty="0">
              <a:latin typeface="BIZ UDゴシック" panose="020B0400000000000000" pitchFamily="49" charset="-128"/>
              <a:ea typeface="BIZ UDゴシック" panose="020B0400000000000000" pitchFamily="49" charset="-128"/>
            </a:endParaRPr>
          </a:p>
          <a:p>
            <a:r>
              <a:rPr kumimoji="1" lang="en-US" altLang="ja-JP" sz="1200" b="0" dirty="0">
                <a:latin typeface="BIZ UDゴシック" panose="020B0400000000000000" pitchFamily="49" charset="-128"/>
                <a:ea typeface="BIZ UDゴシック" panose="020B0400000000000000" pitchFamily="49" charset="-128"/>
              </a:rPr>
              <a:t>//</a:t>
            </a:r>
          </a:p>
          <a:p>
            <a:endParaRPr kumimoji="1" lang="ja-JP" altLang="en-US" dirty="0">
              <a:latin typeface="BIZ UDゴシック" panose="020B0400000000000000" pitchFamily="49" charset="-128"/>
              <a:ea typeface="BIZ UDゴシック" panose="020B0400000000000000" pitchFamily="49" charset="-128"/>
            </a:endParaRPr>
          </a:p>
        </p:txBody>
      </p:sp>
      <p:sp>
        <p:nvSpPr>
          <p:cNvPr id="4" name="ヘッダー プレースホルダー 3">
            <a:extLst>
              <a:ext uri="{FF2B5EF4-FFF2-40B4-BE49-F238E27FC236}">
                <a16:creationId xmlns:a16="http://schemas.microsoft.com/office/drawing/2014/main" id="{B88B238A-C903-D77F-E649-C0953D6CEA0B}"/>
              </a:ext>
            </a:extLst>
          </p:cNvPr>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a:extLst>
              <a:ext uri="{FF2B5EF4-FFF2-40B4-BE49-F238E27FC236}">
                <a16:creationId xmlns:a16="http://schemas.microsoft.com/office/drawing/2014/main" id="{D9B098BB-427A-0B4A-6434-33DE2BDEB65A}"/>
              </a:ext>
            </a:extLst>
          </p:cNvPr>
          <p:cNvSpPr>
            <a:spLocks noGrp="1"/>
          </p:cNvSpPr>
          <p:nvPr>
            <p:ph type="dt" idx="1"/>
          </p:nvPr>
        </p:nvSpPr>
        <p:spPr/>
        <p:txBody>
          <a:bodyPr/>
          <a:lstStyle/>
          <a:p>
            <a:r>
              <a:rPr kumimoji="1" lang="ja-JP" altLang="en-US"/>
              <a:t>令和６年４月１５日</a:t>
            </a:r>
            <a:endParaRPr kumimoji="1" lang="ja-JP" altLang="en-US" dirty="0"/>
          </a:p>
        </p:txBody>
      </p:sp>
      <p:sp>
        <p:nvSpPr>
          <p:cNvPr id="6" name="スライド番号プレースホルダー 5">
            <a:extLst>
              <a:ext uri="{FF2B5EF4-FFF2-40B4-BE49-F238E27FC236}">
                <a16:creationId xmlns:a16="http://schemas.microsoft.com/office/drawing/2014/main" id="{8C1FFB86-2A5C-C32A-1108-D9D339BE33F1}"/>
              </a:ext>
            </a:extLst>
          </p:cNvPr>
          <p:cNvSpPr>
            <a:spLocks noGrp="1"/>
          </p:cNvSpPr>
          <p:nvPr>
            <p:ph type="sldNum" sz="quarter" idx="5"/>
          </p:nvPr>
        </p:nvSpPr>
        <p:spPr/>
        <p:txBody>
          <a:bodyPr/>
          <a:lstStyle/>
          <a:p>
            <a:fld id="{6594EDB7-4199-4A79-B932-CD41BF2B76E5}" type="slidenum">
              <a:rPr kumimoji="1" lang="ja-JP" altLang="en-US" smtClean="0"/>
              <a:t>7</a:t>
            </a:fld>
            <a:endParaRPr kumimoji="1" lang="ja-JP" altLang="en-US"/>
          </a:p>
        </p:txBody>
      </p:sp>
    </p:spTree>
    <p:extLst>
      <p:ext uri="{BB962C8B-B14F-4D97-AF65-F5344CB8AC3E}">
        <p14:creationId xmlns:p14="http://schemas.microsoft.com/office/powerpoint/2010/main" val="2248309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1ED12-372D-01FB-7135-C5B08FA1E1D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E764640-0E08-FB37-C12B-E55B7535818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B126C96-73BF-8345-0C76-76ACB0CD873B}"/>
              </a:ext>
            </a:extLst>
          </p:cNvPr>
          <p:cNvSpPr>
            <a:spLocks noGrp="1"/>
          </p:cNvSpPr>
          <p:nvPr>
            <p:ph type="body" idx="1"/>
          </p:nvPr>
        </p:nvSpPr>
        <p:spPr/>
        <p:txBody>
          <a:bodyPr/>
          <a:lstStyle/>
          <a:p>
            <a:r>
              <a:rPr kumimoji="1" lang="en-US" altLang="ja-JP" sz="1200" dirty="0">
                <a:solidFill>
                  <a:schemeClr val="tx1"/>
                </a:solidFill>
                <a:latin typeface="BIZ UDゴシック" panose="020B0400000000000000" pitchFamily="49" charset="-128"/>
                <a:ea typeface="BIZ UDゴシック" panose="020B0400000000000000" pitchFamily="49" charset="-128"/>
              </a:rPr>
              <a:t>KY</a:t>
            </a:r>
            <a:r>
              <a:rPr kumimoji="1" lang="ja-JP" altLang="en-US" sz="1200" dirty="0">
                <a:solidFill>
                  <a:schemeClr val="tx1"/>
                </a:solidFill>
                <a:latin typeface="BIZ UDゴシック" panose="020B0400000000000000" pitchFamily="49" charset="-128"/>
                <a:ea typeface="BIZ UDゴシック" panose="020B0400000000000000" pitchFamily="49" charset="-128"/>
              </a:rPr>
              <a:t>活動を毎日、実施することで、作業員の</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lang="ja-JP" altLang="en-US" dirty="0">
                <a:latin typeface="BIZ UDゴシック" panose="020B0400000000000000" pitchFamily="49" charset="-128"/>
                <a:ea typeface="BIZ UDゴシック" panose="020B0400000000000000" pitchFamily="49" charset="-128"/>
              </a:rPr>
              <a:t>・</a:t>
            </a:r>
            <a:r>
              <a:rPr kumimoji="1" lang="ja-JP" altLang="en-US" sz="1200" dirty="0">
                <a:solidFill>
                  <a:schemeClr val="tx1"/>
                </a:solidFill>
                <a:latin typeface="BIZ UDゴシック" panose="020B0400000000000000" pitchFamily="49" charset="-128"/>
                <a:ea typeface="BIZ UDゴシック" panose="020B0400000000000000" pitchFamily="49" charset="-128"/>
              </a:rPr>
              <a:t>安全に対する意識の向上。</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kumimoji="1" lang="ja-JP" altLang="en-US" sz="1200" dirty="0">
                <a:solidFill>
                  <a:schemeClr val="tx1"/>
                </a:solidFill>
                <a:latin typeface="BIZ UDゴシック" panose="020B0400000000000000" pitchFamily="49" charset="-128"/>
                <a:ea typeface="BIZ UDゴシック" panose="020B0400000000000000" pitchFamily="49" charset="-128"/>
              </a:rPr>
              <a:t>　・危険</a:t>
            </a:r>
            <a:r>
              <a:rPr kumimoji="1" lang="ja-JP" altLang="en-US" sz="1200" dirty="0">
                <a:latin typeface="BIZ UDゴシック" panose="020B0400000000000000" pitchFamily="49" charset="-128"/>
                <a:ea typeface="BIZ UDゴシック" panose="020B0400000000000000" pitchFamily="49" charset="-128"/>
              </a:rPr>
              <a:t>に対する</a:t>
            </a:r>
            <a:r>
              <a:rPr kumimoji="1" lang="ja-JP" altLang="en-US" sz="1200" dirty="0">
                <a:solidFill>
                  <a:schemeClr val="tx1"/>
                </a:solidFill>
                <a:latin typeface="BIZ UDゴシック" panose="020B0400000000000000" pitchFamily="49" charset="-128"/>
                <a:ea typeface="BIZ UDゴシック" panose="020B0400000000000000" pitchFamily="49" charset="-128"/>
              </a:rPr>
              <a:t>感受性や集中力の向上。</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kumimoji="1" lang="ja-JP" altLang="en-US" sz="1200" dirty="0">
                <a:solidFill>
                  <a:schemeClr val="tx1"/>
                </a:solidFill>
                <a:latin typeface="BIZ UDゴシック" panose="020B0400000000000000" pitchFamily="49" charset="-128"/>
                <a:ea typeface="BIZ UDゴシック" panose="020B0400000000000000" pitchFamily="49" charset="-128"/>
              </a:rPr>
              <a:t>　・問題解決力の向上。</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kumimoji="1" lang="ja-JP" altLang="en-US" sz="1200" dirty="0">
                <a:solidFill>
                  <a:schemeClr val="tx1"/>
                </a:solidFill>
                <a:latin typeface="BIZ UDゴシック" panose="020B0400000000000000" pitchFamily="49" charset="-128"/>
                <a:ea typeface="BIZ UDゴシック" panose="020B0400000000000000" pitchFamily="49" charset="-128"/>
              </a:rPr>
              <a:t>　・安全行動に対する実行力の向上。</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kumimoji="1" lang="ja-JP" altLang="en-US" sz="1200" dirty="0">
                <a:solidFill>
                  <a:schemeClr val="tx1"/>
                </a:solidFill>
                <a:latin typeface="BIZ UDゴシック" panose="020B0400000000000000" pitchFamily="49" charset="-128"/>
                <a:ea typeface="BIZ UDゴシック" panose="020B0400000000000000" pitchFamily="49" charset="-128"/>
              </a:rPr>
              <a:t>と言った、４つの効果が見込まれ、労働災害の防止につながります。</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a:p>
            <a:r>
              <a:rPr kumimoji="1" lang="en-US" altLang="ja-JP" sz="1200" dirty="0">
                <a:latin typeface="BIZ UDゴシック" panose="020B0400000000000000" pitchFamily="49" charset="-128"/>
                <a:ea typeface="BIZ UDゴシック" panose="020B0400000000000000" pitchFamily="49" charset="-128"/>
              </a:rPr>
              <a:t>//</a:t>
            </a:r>
          </a:p>
          <a:p>
            <a:endParaRPr kumimoji="1" lang="ja-JP" altLang="en-US" dirty="0">
              <a:latin typeface="BIZ UDゴシック" panose="020B0400000000000000" pitchFamily="49" charset="-128"/>
              <a:ea typeface="BIZ UDゴシック" panose="020B0400000000000000" pitchFamily="49" charset="-128"/>
            </a:endParaRPr>
          </a:p>
        </p:txBody>
      </p:sp>
      <p:sp>
        <p:nvSpPr>
          <p:cNvPr id="4" name="ヘッダー プレースホルダー 3">
            <a:extLst>
              <a:ext uri="{FF2B5EF4-FFF2-40B4-BE49-F238E27FC236}">
                <a16:creationId xmlns:a16="http://schemas.microsoft.com/office/drawing/2014/main" id="{1E8B5671-4CA5-70DA-E281-EE3CAB8AD7EB}"/>
              </a:ext>
            </a:extLst>
          </p:cNvPr>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a:extLst>
              <a:ext uri="{FF2B5EF4-FFF2-40B4-BE49-F238E27FC236}">
                <a16:creationId xmlns:a16="http://schemas.microsoft.com/office/drawing/2014/main" id="{CFDCAA16-3DC1-02DB-5F68-5CBBFB00083B}"/>
              </a:ext>
            </a:extLst>
          </p:cNvPr>
          <p:cNvSpPr>
            <a:spLocks noGrp="1"/>
          </p:cNvSpPr>
          <p:nvPr>
            <p:ph type="dt" idx="1"/>
          </p:nvPr>
        </p:nvSpPr>
        <p:spPr/>
        <p:txBody>
          <a:bodyPr/>
          <a:lstStyle/>
          <a:p>
            <a:r>
              <a:rPr kumimoji="1" lang="ja-JP" altLang="en-US"/>
              <a:t>令和６年４月１５日</a:t>
            </a:r>
            <a:endParaRPr kumimoji="1" lang="ja-JP" altLang="en-US" dirty="0"/>
          </a:p>
        </p:txBody>
      </p:sp>
      <p:sp>
        <p:nvSpPr>
          <p:cNvPr id="6" name="スライド番号プレースホルダー 5">
            <a:extLst>
              <a:ext uri="{FF2B5EF4-FFF2-40B4-BE49-F238E27FC236}">
                <a16:creationId xmlns:a16="http://schemas.microsoft.com/office/drawing/2014/main" id="{80EDAFC3-E6D1-35D0-727C-B1B11C9A59AE}"/>
              </a:ext>
            </a:extLst>
          </p:cNvPr>
          <p:cNvSpPr>
            <a:spLocks noGrp="1"/>
          </p:cNvSpPr>
          <p:nvPr>
            <p:ph type="sldNum" sz="quarter" idx="5"/>
          </p:nvPr>
        </p:nvSpPr>
        <p:spPr/>
        <p:txBody>
          <a:bodyPr/>
          <a:lstStyle/>
          <a:p>
            <a:fld id="{6594EDB7-4199-4A79-B932-CD41BF2B76E5}" type="slidenum">
              <a:rPr kumimoji="1" lang="ja-JP" altLang="en-US" smtClean="0"/>
              <a:t>8</a:t>
            </a:fld>
            <a:endParaRPr kumimoji="1" lang="ja-JP" altLang="en-US"/>
          </a:p>
        </p:txBody>
      </p:sp>
    </p:spTree>
    <p:extLst>
      <p:ext uri="{BB962C8B-B14F-4D97-AF65-F5344CB8AC3E}">
        <p14:creationId xmlns:p14="http://schemas.microsoft.com/office/powerpoint/2010/main" val="3470116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B884E-8A5A-0660-4943-97FF8B86C30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5288800-AEB1-1B2A-BB07-9A559B429B0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30CFAC8-2C5E-34FA-B364-CD74BA2E50E3}"/>
              </a:ext>
            </a:extLst>
          </p:cNvPr>
          <p:cNvSpPr>
            <a:spLocks noGrp="1"/>
          </p:cNvSpPr>
          <p:nvPr>
            <p:ph type="body" idx="1"/>
          </p:nvPr>
        </p:nvSpPr>
        <p:spPr/>
        <p:txBody>
          <a:bodyPr/>
          <a:lstStyle/>
          <a:p>
            <a:r>
              <a:rPr kumimoji="1" lang="ja-JP" altLang="en-US" sz="1200" dirty="0">
                <a:latin typeface="BIZ UDゴシック" panose="020B0400000000000000" pitchFamily="49" charset="-128"/>
                <a:ea typeface="BIZ UDゴシック" panose="020B0400000000000000" pitchFamily="49" charset="-128"/>
              </a:rPr>
              <a:t>「一人ＫＹ　その気づきが自分を守る！」</a:t>
            </a:r>
            <a:endParaRPr kumimoji="1" lang="en-US" altLang="ja-JP" sz="1200" dirty="0">
              <a:latin typeface="BIZ UDゴシック" panose="020B0400000000000000" pitchFamily="49" charset="-128"/>
              <a:ea typeface="BIZ UDゴシック" panose="020B0400000000000000" pitchFamily="49" charset="-128"/>
            </a:endParaRPr>
          </a:p>
          <a:p>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この言葉を念頭に「一人ＫＹ推進運動埼玉」を積極的に推進していきます</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BIZ UDゴシック" panose="020B0400000000000000" pitchFamily="49" charset="-128"/>
              <a:ea typeface="BIZ UDゴシック" panose="020B0400000000000000" pitchFamily="49" charset="-128"/>
            </a:endParaRPr>
          </a:p>
          <a:p>
            <a:r>
              <a:rPr kumimoji="1" lang="en-US" altLang="ja-JP" sz="1200" dirty="0">
                <a:latin typeface="BIZ UDゴシック" panose="020B0400000000000000" pitchFamily="49" charset="-128"/>
                <a:ea typeface="BIZ UDゴシック" panose="020B0400000000000000" pitchFamily="49" charset="-128"/>
              </a:rPr>
              <a:t>//</a:t>
            </a:r>
            <a:endParaRPr kumimoji="1" lang="en-US" altLang="ja-JP" dirty="0">
              <a:latin typeface="BIZ UDゴシック" panose="020B0400000000000000" pitchFamily="49" charset="-128"/>
              <a:ea typeface="BIZ UDゴシック" panose="020B0400000000000000" pitchFamily="49" charset="-128"/>
            </a:endParaRPr>
          </a:p>
        </p:txBody>
      </p:sp>
      <p:sp>
        <p:nvSpPr>
          <p:cNvPr id="4" name="ヘッダー プレースホルダー 3">
            <a:extLst>
              <a:ext uri="{FF2B5EF4-FFF2-40B4-BE49-F238E27FC236}">
                <a16:creationId xmlns:a16="http://schemas.microsoft.com/office/drawing/2014/main" id="{81BB1B64-8D9F-9673-BF45-3473490E8AF2}"/>
              </a:ext>
            </a:extLst>
          </p:cNvPr>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a:extLst>
              <a:ext uri="{FF2B5EF4-FFF2-40B4-BE49-F238E27FC236}">
                <a16:creationId xmlns:a16="http://schemas.microsoft.com/office/drawing/2014/main" id="{BB95F96E-97EA-EA22-A0F8-998C2CB16E97}"/>
              </a:ext>
            </a:extLst>
          </p:cNvPr>
          <p:cNvSpPr>
            <a:spLocks noGrp="1"/>
          </p:cNvSpPr>
          <p:nvPr>
            <p:ph type="dt" idx="1"/>
          </p:nvPr>
        </p:nvSpPr>
        <p:spPr/>
        <p:txBody>
          <a:bodyPr/>
          <a:lstStyle/>
          <a:p>
            <a:r>
              <a:rPr kumimoji="1" lang="ja-JP" altLang="en-US"/>
              <a:t>令和６年４月１５日</a:t>
            </a:r>
            <a:endParaRPr kumimoji="1" lang="ja-JP" altLang="en-US" dirty="0"/>
          </a:p>
        </p:txBody>
      </p:sp>
      <p:sp>
        <p:nvSpPr>
          <p:cNvPr id="6" name="スライド番号プレースホルダー 5">
            <a:extLst>
              <a:ext uri="{FF2B5EF4-FFF2-40B4-BE49-F238E27FC236}">
                <a16:creationId xmlns:a16="http://schemas.microsoft.com/office/drawing/2014/main" id="{774133E3-31C3-7CAF-4E7F-704B1D3180F7}"/>
              </a:ext>
            </a:extLst>
          </p:cNvPr>
          <p:cNvSpPr>
            <a:spLocks noGrp="1"/>
          </p:cNvSpPr>
          <p:nvPr>
            <p:ph type="sldNum" sz="quarter" idx="5"/>
          </p:nvPr>
        </p:nvSpPr>
        <p:spPr/>
        <p:txBody>
          <a:bodyPr/>
          <a:lstStyle/>
          <a:p>
            <a:fld id="{6594EDB7-4199-4A79-B932-CD41BF2B76E5}" type="slidenum">
              <a:rPr kumimoji="1" lang="ja-JP" altLang="en-US" smtClean="0"/>
              <a:t>9</a:t>
            </a:fld>
            <a:endParaRPr kumimoji="1" lang="ja-JP" altLang="en-US"/>
          </a:p>
        </p:txBody>
      </p:sp>
    </p:spTree>
    <p:extLst>
      <p:ext uri="{BB962C8B-B14F-4D97-AF65-F5344CB8AC3E}">
        <p14:creationId xmlns:p14="http://schemas.microsoft.com/office/powerpoint/2010/main" val="3591463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E69306-3CDF-4B9B-940C-3B231823AFF7}"/>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313510E-E61A-48F2-A3A1-073DB675708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7100BF7-6BF2-4F69-8750-A555350F6F9D}"/>
              </a:ext>
            </a:extLst>
          </p:cNvPr>
          <p:cNvSpPr>
            <a:spLocks noGrp="1"/>
          </p:cNvSpPr>
          <p:nvPr>
            <p:ph type="dt" sz="half" idx="10"/>
          </p:nvPr>
        </p:nvSpPr>
        <p:spPr/>
        <p:txBody>
          <a:bodyPr/>
          <a:lstStyle/>
          <a:p>
            <a:fld id="{83167499-E249-4F43-89A7-B08E663783C6}"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427880D4-0EB6-4571-B543-CCBA49A032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2CBD1F7-3AB8-463A-BC87-E6FB751DE940}"/>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2811920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E0D42F-F09A-4D3C-91D6-1424F6833CB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6279559-A3BC-45C5-9593-021AECA06BB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48D256-A8FA-498A-8B64-BB21656C60A4}"/>
              </a:ext>
            </a:extLst>
          </p:cNvPr>
          <p:cNvSpPr>
            <a:spLocks noGrp="1"/>
          </p:cNvSpPr>
          <p:nvPr>
            <p:ph type="dt" sz="half" idx="10"/>
          </p:nvPr>
        </p:nvSpPr>
        <p:spPr/>
        <p:txBody>
          <a:bodyPr/>
          <a:lstStyle/>
          <a:p>
            <a:fld id="{83167499-E249-4F43-89A7-B08E663783C6}"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73442B3A-A456-4085-91FA-7218774319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F9BDB0-7FEB-498B-8F5F-7B1204A7B80B}"/>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214116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6513D2B-70CC-437B-BA92-87611D9FBBA0}"/>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CF4F832-4718-43A7-AC1F-E70482D7FE4F}"/>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25CD6C7-917D-45DE-BBE7-957BC3339DDB}"/>
              </a:ext>
            </a:extLst>
          </p:cNvPr>
          <p:cNvSpPr>
            <a:spLocks noGrp="1"/>
          </p:cNvSpPr>
          <p:nvPr>
            <p:ph type="dt" sz="half" idx="10"/>
          </p:nvPr>
        </p:nvSpPr>
        <p:spPr/>
        <p:txBody>
          <a:bodyPr/>
          <a:lstStyle/>
          <a:p>
            <a:fld id="{83167499-E249-4F43-89A7-B08E663783C6}"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6C159988-890B-4C33-81A9-BA29C02F56E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529397-1660-4D0E-AFAB-1E01B071C731}"/>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3026843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DA97F0-22A3-4BD2-B310-C5FC4FFC4DA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F6A7AE9-661C-4FE1-A3D2-D423B22CD5E5}"/>
              </a:ext>
            </a:extLst>
          </p:cNvPr>
          <p:cNvSpPr>
            <a:spLocks noGrp="1"/>
          </p:cNvSpPr>
          <p:nvPr>
            <p:ph type="dt" sz="half" idx="10"/>
          </p:nvPr>
        </p:nvSpPr>
        <p:spPr/>
        <p:txBody>
          <a:bodyPr/>
          <a:lstStyle/>
          <a:p>
            <a:fld id="{83167499-E249-4F43-89A7-B08E663783C6}" type="datetimeFigureOut">
              <a:rPr kumimoji="1" lang="ja-JP" altLang="en-US" smtClean="0"/>
              <a:t>2024/4/16</a:t>
            </a:fld>
            <a:endParaRPr kumimoji="1" lang="ja-JP" altLang="en-US"/>
          </a:p>
        </p:txBody>
      </p:sp>
      <p:sp>
        <p:nvSpPr>
          <p:cNvPr id="4" name="フッター プレースホルダー 3">
            <a:extLst>
              <a:ext uri="{FF2B5EF4-FFF2-40B4-BE49-F238E27FC236}">
                <a16:creationId xmlns:a16="http://schemas.microsoft.com/office/drawing/2014/main" id="{FDB233DE-83CA-4AED-BBF6-76E613167FB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CB6A1D1-9F01-4D44-AF6C-2D2BC2388E7B}"/>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349630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309994-310C-498B-A564-8E6F331ED17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E50BFC2-420B-EA2E-7D7F-A52EAFC342A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99815CE-6F17-7F28-FD83-CECCB262D769}"/>
              </a:ext>
            </a:extLst>
          </p:cNvPr>
          <p:cNvSpPr>
            <a:spLocks noGrp="1"/>
          </p:cNvSpPr>
          <p:nvPr>
            <p:ph type="dt" sz="half" idx="10"/>
          </p:nvPr>
        </p:nvSpPr>
        <p:spPr/>
        <p:txBody>
          <a:bodyPr/>
          <a:lstStyle/>
          <a:p>
            <a:fld id="{8331DF22-7703-454B-A519-F7C9D6B6B8D5}" type="datetime1">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188C7F23-3A29-65A0-C2EA-123C364D67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FBE1CA-5CBA-EF31-DDFD-A3DDAAE22519}"/>
              </a:ext>
            </a:extLst>
          </p:cNvPr>
          <p:cNvSpPr>
            <a:spLocks noGrp="1"/>
          </p:cNvSpPr>
          <p:nvPr>
            <p:ph type="sldNum" sz="quarter" idx="12"/>
          </p:nvPr>
        </p:nvSpPr>
        <p:spPr/>
        <p:txBody>
          <a:bodyPr/>
          <a:lstStyle/>
          <a:p>
            <a:fld id="{E07457C6-C696-4553-9E75-847C685E91CC}" type="slidenum">
              <a:rPr kumimoji="1" lang="ja-JP" altLang="en-US" smtClean="0"/>
              <a:t>‹#›</a:t>
            </a:fld>
            <a:endParaRPr kumimoji="1" lang="ja-JP" altLang="en-US"/>
          </a:p>
        </p:txBody>
      </p:sp>
    </p:spTree>
    <p:extLst>
      <p:ext uri="{BB962C8B-B14F-4D97-AF65-F5344CB8AC3E}">
        <p14:creationId xmlns:p14="http://schemas.microsoft.com/office/powerpoint/2010/main" val="3814196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7DF60C-4F99-2B4D-DB08-D61751A012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024A9AE-8D24-B17E-1B1C-06951F150D5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CED4ED-CACF-A868-62E0-BF4BD0FC811E}"/>
              </a:ext>
            </a:extLst>
          </p:cNvPr>
          <p:cNvSpPr>
            <a:spLocks noGrp="1"/>
          </p:cNvSpPr>
          <p:nvPr>
            <p:ph type="dt" sz="half" idx="10"/>
          </p:nvPr>
        </p:nvSpPr>
        <p:spPr/>
        <p:txBody>
          <a:bodyPr/>
          <a:lstStyle/>
          <a:p>
            <a:fld id="{83167499-E249-4F43-89A7-B08E663783C6}"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EBDAC57C-98D5-1DB7-2048-F69D6071A8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13F2FF4-9F20-A830-09A8-5DACC643B7A5}"/>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2059256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0196A8-BA97-0020-35E1-EADEAA653BB4}"/>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44F0534-27DE-F206-05A4-ECD47FEE07FC}"/>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C5A6C51-72AF-DA6F-0593-E02426EF63EE}"/>
              </a:ext>
            </a:extLst>
          </p:cNvPr>
          <p:cNvSpPr>
            <a:spLocks noGrp="1"/>
          </p:cNvSpPr>
          <p:nvPr>
            <p:ph type="dt" sz="half" idx="10"/>
          </p:nvPr>
        </p:nvSpPr>
        <p:spPr/>
        <p:txBody>
          <a:bodyPr/>
          <a:lstStyle/>
          <a:p>
            <a:fld id="{AE134CC7-5939-4818-98E8-60160993369C}" type="datetime1">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7BEC47BB-68D9-DA55-44D5-DD1A45464F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DED1FCF-0972-A6FB-F7A1-68CE433E128A}"/>
              </a:ext>
            </a:extLst>
          </p:cNvPr>
          <p:cNvSpPr>
            <a:spLocks noGrp="1"/>
          </p:cNvSpPr>
          <p:nvPr>
            <p:ph type="sldNum" sz="quarter" idx="12"/>
          </p:nvPr>
        </p:nvSpPr>
        <p:spPr/>
        <p:txBody>
          <a:bodyPr/>
          <a:lstStyle/>
          <a:p>
            <a:fld id="{E07457C6-C696-4553-9E75-847C685E91CC}" type="slidenum">
              <a:rPr kumimoji="1" lang="ja-JP" altLang="en-US" smtClean="0"/>
              <a:t>‹#›</a:t>
            </a:fld>
            <a:endParaRPr kumimoji="1" lang="ja-JP" altLang="en-US"/>
          </a:p>
        </p:txBody>
      </p:sp>
    </p:spTree>
    <p:extLst>
      <p:ext uri="{BB962C8B-B14F-4D97-AF65-F5344CB8AC3E}">
        <p14:creationId xmlns:p14="http://schemas.microsoft.com/office/powerpoint/2010/main" val="3550212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7C285E-9024-9D5C-58B7-265BE00A3F1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B991958-50CD-6F67-1E40-64AF31927B95}"/>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FEBCFF4-27C1-F00E-D4CA-6272157B05E0}"/>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CB587B6-D968-582A-7D9B-38D3D274A212}"/>
              </a:ext>
            </a:extLst>
          </p:cNvPr>
          <p:cNvSpPr>
            <a:spLocks noGrp="1"/>
          </p:cNvSpPr>
          <p:nvPr>
            <p:ph type="dt" sz="half" idx="10"/>
          </p:nvPr>
        </p:nvSpPr>
        <p:spPr/>
        <p:txBody>
          <a:bodyPr/>
          <a:lstStyle/>
          <a:p>
            <a:fld id="{83167499-E249-4F43-89A7-B08E663783C6}" type="datetimeFigureOut">
              <a:rPr kumimoji="1" lang="ja-JP" altLang="en-US" smtClean="0"/>
              <a:t>2024/4/16</a:t>
            </a:fld>
            <a:endParaRPr kumimoji="1" lang="ja-JP" altLang="en-US"/>
          </a:p>
        </p:txBody>
      </p:sp>
      <p:sp>
        <p:nvSpPr>
          <p:cNvPr id="6" name="フッター プレースホルダー 5">
            <a:extLst>
              <a:ext uri="{FF2B5EF4-FFF2-40B4-BE49-F238E27FC236}">
                <a16:creationId xmlns:a16="http://schemas.microsoft.com/office/drawing/2014/main" id="{8189DBA1-66B4-EE5F-3365-D25DD00E839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933E324-E1E9-03DE-50D5-0DF708C2F91B}"/>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2074519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C0BBD9-884F-CAE4-403B-22C2844E4EB7}"/>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1BA0947-4DFC-A39E-53D5-7FE48ECD67A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0A93BF9-879D-2CF3-272F-F284AA95DDDA}"/>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7CB1493-1D73-9174-F577-C7306E47E13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BD1DEF7-583A-FA97-984A-6287DCBBD3E3}"/>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88EDE42-3406-1D70-6BCE-CDBB9B3A42E0}"/>
              </a:ext>
            </a:extLst>
          </p:cNvPr>
          <p:cNvSpPr>
            <a:spLocks noGrp="1"/>
          </p:cNvSpPr>
          <p:nvPr>
            <p:ph type="dt" sz="half" idx="10"/>
          </p:nvPr>
        </p:nvSpPr>
        <p:spPr/>
        <p:txBody>
          <a:bodyPr/>
          <a:lstStyle/>
          <a:p>
            <a:fld id="{83167499-E249-4F43-89A7-B08E663783C6}" type="datetimeFigureOut">
              <a:rPr kumimoji="1" lang="ja-JP" altLang="en-US" smtClean="0"/>
              <a:t>2024/4/16</a:t>
            </a:fld>
            <a:endParaRPr kumimoji="1" lang="ja-JP" altLang="en-US"/>
          </a:p>
        </p:txBody>
      </p:sp>
      <p:sp>
        <p:nvSpPr>
          <p:cNvPr id="8" name="フッター プレースホルダー 7">
            <a:extLst>
              <a:ext uri="{FF2B5EF4-FFF2-40B4-BE49-F238E27FC236}">
                <a16:creationId xmlns:a16="http://schemas.microsoft.com/office/drawing/2014/main" id="{099229B5-BE41-C3B2-8566-18F19587B55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7245FA3-EF6B-099F-49D5-09B7F3107FA9}"/>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3074639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53B6C5-CB01-4F66-CEB8-C91AC1680BC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8C4414A-4130-EE84-FE0A-3EF3E7A74CCC}"/>
              </a:ext>
            </a:extLst>
          </p:cNvPr>
          <p:cNvSpPr>
            <a:spLocks noGrp="1"/>
          </p:cNvSpPr>
          <p:nvPr>
            <p:ph type="dt" sz="half" idx="10"/>
          </p:nvPr>
        </p:nvSpPr>
        <p:spPr/>
        <p:txBody>
          <a:bodyPr/>
          <a:lstStyle/>
          <a:p>
            <a:fld id="{EC896A2F-4F70-4CF8-83BF-924A1F1E0D76}" type="datetime1">
              <a:rPr kumimoji="1" lang="ja-JP" altLang="en-US" smtClean="0"/>
              <a:t>2024/4/16</a:t>
            </a:fld>
            <a:endParaRPr kumimoji="1" lang="ja-JP" altLang="en-US"/>
          </a:p>
        </p:txBody>
      </p:sp>
      <p:sp>
        <p:nvSpPr>
          <p:cNvPr id="4" name="フッター プレースホルダー 3">
            <a:extLst>
              <a:ext uri="{FF2B5EF4-FFF2-40B4-BE49-F238E27FC236}">
                <a16:creationId xmlns:a16="http://schemas.microsoft.com/office/drawing/2014/main" id="{78416938-BB0E-F63C-A99D-E605FE528F3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8CC5471-A6AD-736E-2844-A55942E26A25}"/>
              </a:ext>
            </a:extLst>
          </p:cNvPr>
          <p:cNvSpPr>
            <a:spLocks noGrp="1"/>
          </p:cNvSpPr>
          <p:nvPr>
            <p:ph type="sldNum" sz="quarter" idx="12"/>
          </p:nvPr>
        </p:nvSpPr>
        <p:spPr/>
        <p:txBody>
          <a:bodyPr/>
          <a:lstStyle/>
          <a:p>
            <a:fld id="{E07457C6-C696-4553-9E75-847C685E91CC}" type="slidenum">
              <a:rPr kumimoji="1" lang="ja-JP" altLang="en-US" smtClean="0"/>
              <a:t>‹#›</a:t>
            </a:fld>
            <a:endParaRPr kumimoji="1" lang="ja-JP" altLang="en-US"/>
          </a:p>
        </p:txBody>
      </p:sp>
    </p:spTree>
    <p:extLst>
      <p:ext uri="{BB962C8B-B14F-4D97-AF65-F5344CB8AC3E}">
        <p14:creationId xmlns:p14="http://schemas.microsoft.com/office/powerpoint/2010/main" val="1815013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46E380A-FAA8-CF00-874D-9A2FDCBCCAED}"/>
              </a:ext>
            </a:extLst>
          </p:cNvPr>
          <p:cNvSpPr>
            <a:spLocks noGrp="1"/>
          </p:cNvSpPr>
          <p:nvPr>
            <p:ph type="dt" sz="half" idx="10"/>
          </p:nvPr>
        </p:nvSpPr>
        <p:spPr/>
        <p:txBody>
          <a:bodyPr/>
          <a:lstStyle/>
          <a:p>
            <a:fld id="{CD14DA7A-50BA-42CA-8D17-66E6C96EFC10}" type="datetime1">
              <a:rPr kumimoji="1" lang="ja-JP" altLang="en-US" smtClean="0"/>
              <a:t>2024/4/16</a:t>
            </a:fld>
            <a:endParaRPr kumimoji="1" lang="ja-JP" altLang="en-US"/>
          </a:p>
        </p:txBody>
      </p:sp>
      <p:sp>
        <p:nvSpPr>
          <p:cNvPr id="3" name="フッター プレースホルダー 2">
            <a:extLst>
              <a:ext uri="{FF2B5EF4-FFF2-40B4-BE49-F238E27FC236}">
                <a16:creationId xmlns:a16="http://schemas.microsoft.com/office/drawing/2014/main" id="{112D0CAF-89ED-E797-9053-AE98C05C805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36CDAF7-E5FA-CEAF-D905-30D315510433}"/>
              </a:ext>
            </a:extLst>
          </p:cNvPr>
          <p:cNvSpPr>
            <a:spLocks noGrp="1"/>
          </p:cNvSpPr>
          <p:nvPr>
            <p:ph type="sldNum" sz="quarter" idx="12"/>
          </p:nvPr>
        </p:nvSpPr>
        <p:spPr/>
        <p:txBody>
          <a:bodyPr/>
          <a:lstStyle/>
          <a:p>
            <a:fld id="{E07457C6-C696-4553-9E75-847C685E91CC}" type="slidenum">
              <a:rPr kumimoji="1" lang="ja-JP" altLang="en-US" smtClean="0"/>
              <a:t>‹#›</a:t>
            </a:fld>
            <a:endParaRPr kumimoji="1" lang="ja-JP" altLang="en-US"/>
          </a:p>
        </p:txBody>
      </p:sp>
    </p:spTree>
    <p:extLst>
      <p:ext uri="{BB962C8B-B14F-4D97-AF65-F5344CB8AC3E}">
        <p14:creationId xmlns:p14="http://schemas.microsoft.com/office/powerpoint/2010/main" val="603784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CFE4F9-71F4-444B-B782-7C0DFF6EE28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FF4CCD-1988-49C0-A418-041CD2DE4F4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FFA980-3D27-46F3-9E0E-A3EE89D48CA5}"/>
              </a:ext>
            </a:extLst>
          </p:cNvPr>
          <p:cNvSpPr>
            <a:spLocks noGrp="1"/>
          </p:cNvSpPr>
          <p:nvPr>
            <p:ph type="dt" sz="half" idx="10"/>
          </p:nvPr>
        </p:nvSpPr>
        <p:spPr/>
        <p:txBody>
          <a:bodyPr/>
          <a:lstStyle/>
          <a:p>
            <a:fld id="{83167499-E249-4F43-89A7-B08E663783C6}"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F2A4DAB1-D67E-4D67-888D-43E8A91758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9511F5-DF4E-453C-9C4C-2DAE147B313F}"/>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3787463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BEBA13-4394-3AD3-13F9-DE1EFAF9412E}"/>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89ACF09-2C3B-3327-B2E1-4C840E26C71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42B7670-D862-78FD-E15E-C6F831F7C16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55CD27B-3276-E884-9114-3C8A0E8A6FBC}"/>
              </a:ext>
            </a:extLst>
          </p:cNvPr>
          <p:cNvSpPr>
            <a:spLocks noGrp="1"/>
          </p:cNvSpPr>
          <p:nvPr>
            <p:ph type="dt" sz="half" idx="10"/>
          </p:nvPr>
        </p:nvSpPr>
        <p:spPr/>
        <p:txBody>
          <a:bodyPr/>
          <a:lstStyle/>
          <a:p>
            <a:fld id="{83167499-E249-4F43-89A7-B08E663783C6}" type="datetimeFigureOut">
              <a:rPr kumimoji="1" lang="ja-JP" altLang="en-US" smtClean="0"/>
              <a:t>2024/4/16</a:t>
            </a:fld>
            <a:endParaRPr kumimoji="1" lang="ja-JP" altLang="en-US"/>
          </a:p>
        </p:txBody>
      </p:sp>
      <p:sp>
        <p:nvSpPr>
          <p:cNvPr id="6" name="フッター プレースホルダー 5">
            <a:extLst>
              <a:ext uri="{FF2B5EF4-FFF2-40B4-BE49-F238E27FC236}">
                <a16:creationId xmlns:a16="http://schemas.microsoft.com/office/drawing/2014/main" id="{E8614606-0925-387B-C300-D5906151112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D84CDC-B2EF-3E47-28FD-BADE8B0E5BE9}"/>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2106125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843DAE-5243-E38A-C0A0-9DC966A13F39}"/>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00FF4CE-ACF8-836D-1063-51FD3BB8EAE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4DC54100-AFB6-CBD8-0AD7-5D70883EA43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4FA1270-06FF-E961-ED01-DFCC684B200C}"/>
              </a:ext>
            </a:extLst>
          </p:cNvPr>
          <p:cNvSpPr>
            <a:spLocks noGrp="1"/>
          </p:cNvSpPr>
          <p:nvPr>
            <p:ph type="dt" sz="half" idx="10"/>
          </p:nvPr>
        </p:nvSpPr>
        <p:spPr/>
        <p:txBody>
          <a:bodyPr/>
          <a:lstStyle/>
          <a:p>
            <a:fld id="{31A3C71B-769C-4DF9-B512-516B7E9FAE68}" type="datetime1">
              <a:rPr kumimoji="1" lang="ja-JP" altLang="en-US" smtClean="0"/>
              <a:t>2024/4/16</a:t>
            </a:fld>
            <a:endParaRPr kumimoji="1" lang="ja-JP" altLang="en-US"/>
          </a:p>
        </p:txBody>
      </p:sp>
      <p:sp>
        <p:nvSpPr>
          <p:cNvPr id="6" name="フッター プレースホルダー 5">
            <a:extLst>
              <a:ext uri="{FF2B5EF4-FFF2-40B4-BE49-F238E27FC236}">
                <a16:creationId xmlns:a16="http://schemas.microsoft.com/office/drawing/2014/main" id="{BEDFB02F-4607-C304-1F37-FAAEF0640523}"/>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CBA2AF51-F821-C88F-99D7-D6A656D35960}"/>
              </a:ext>
            </a:extLst>
          </p:cNvPr>
          <p:cNvSpPr>
            <a:spLocks noGrp="1"/>
          </p:cNvSpPr>
          <p:nvPr>
            <p:ph type="sldNum" sz="quarter" idx="12"/>
          </p:nvPr>
        </p:nvSpPr>
        <p:spPr/>
        <p:txBody>
          <a:bodyPr/>
          <a:lstStyle/>
          <a:p>
            <a:fld id="{E07457C6-C696-4553-9E75-847C685E91CC}" type="slidenum">
              <a:rPr kumimoji="1" lang="ja-JP" altLang="en-US" smtClean="0"/>
              <a:t>‹#›</a:t>
            </a:fld>
            <a:endParaRPr kumimoji="1" lang="ja-JP" altLang="en-US"/>
          </a:p>
        </p:txBody>
      </p:sp>
    </p:spTree>
    <p:extLst>
      <p:ext uri="{BB962C8B-B14F-4D97-AF65-F5344CB8AC3E}">
        <p14:creationId xmlns:p14="http://schemas.microsoft.com/office/powerpoint/2010/main" val="3508257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ADC272-7F68-161D-A2C4-A9E98034ABD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936DFD-1B83-61FF-B592-58BD100A984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CBFA78-653B-A797-F7AD-EA7F00CF004D}"/>
              </a:ext>
            </a:extLst>
          </p:cNvPr>
          <p:cNvSpPr>
            <a:spLocks noGrp="1"/>
          </p:cNvSpPr>
          <p:nvPr>
            <p:ph type="dt" sz="half" idx="10"/>
          </p:nvPr>
        </p:nvSpPr>
        <p:spPr/>
        <p:txBody>
          <a:bodyPr/>
          <a:lstStyle/>
          <a:p>
            <a:fld id="{83167499-E249-4F43-89A7-B08E663783C6}"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0109CDEA-F52B-2E57-A037-6019A6C870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D98CB2-0BB3-182A-5F30-23E958022541}"/>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3691083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4E2593C-7863-86EF-E307-20116208FCF2}"/>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2E94236-A6D0-69AB-CC00-C57711CF834D}"/>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7657045-4D6C-71FE-A014-E24A81793FB8}"/>
              </a:ext>
            </a:extLst>
          </p:cNvPr>
          <p:cNvSpPr>
            <a:spLocks noGrp="1"/>
          </p:cNvSpPr>
          <p:nvPr>
            <p:ph type="dt" sz="half" idx="10"/>
          </p:nvPr>
        </p:nvSpPr>
        <p:spPr/>
        <p:txBody>
          <a:bodyPr/>
          <a:lstStyle/>
          <a:p>
            <a:fld id="{83167499-E249-4F43-89A7-B08E663783C6}"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79E24EE0-EB5C-C32E-C660-E039F71E96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C82A15-C851-F751-CB91-56F3935162C2}"/>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72680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2DEBFF-BEB8-44B4-928F-B95D43DD76E4}"/>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70894A7-8695-4449-8206-57982631C28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BFB1CBA-4CF9-4553-8306-19691F3D04DE}"/>
              </a:ext>
            </a:extLst>
          </p:cNvPr>
          <p:cNvSpPr>
            <a:spLocks noGrp="1"/>
          </p:cNvSpPr>
          <p:nvPr>
            <p:ph type="dt" sz="half" idx="10"/>
          </p:nvPr>
        </p:nvSpPr>
        <p:spPr/>
        <p:txBody>
          <a:bodyPr/>
          <a:lstStyle/>
          <a:p>
            <a:fld id="{83167499-E249-4F43-89A7-B08E663783C6}"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B4867506-0E4B-4CC8-840F-CC01A6444E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F9259B2-F38C-4B37-A9A2-C0AB52322CAE}"/>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255746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4DC7C4-D744-4BFD-84BC-18BF130CE1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190CAC-3000-4662-A673-6437B62C9F1D}"/>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861178C-F673-4E34-81C3-540C6DE26F79}"/>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2FE0E8C-42DD-4839-A313-287E5BA628AC}"/>
              </a:ext>
            </a:extLst>
          </p:cNvPr>
          <p:cNvSpPr>
            <a:spLocks noGrp="1"/>
          </p:cNvSpPr>
          <p:nvPr>
            <p:ph type="dt" sz="half" idx="10"/>
          </p:nvPr>
        </p:nvSpPr>
        <p:spPr/>
        <p:txBody>
          <a:bodyPr/>
          <a:lstStyle/>
          <a:p>
            <a:fld id="{83167499-E249-4F43-89A7-B08E663783C6}" type="datetimeFigureOut">
              <a:rPr kumimoji="1" lang="ja-JP" altLang="en-US" smtClean="0"/>
              <a:t>2024/4/16</a:t>
            </a:fld>
            <a:endParaRPr kumimoji="1" lang="ja-JP" altLang="en-US"/>
          </a:p>
        </p:txBody>
      </p:sp>
      <p:sp>
        <p:nvSpPr>
          <p:cNvPr id="6" name="フッター プレースホルダー 5">
            <a:extLst>
              <a:ext uri="{FF2B5EF4-FFF2-40B4-BE49-F238E27FC236}">
                <a16:creationId xmlns:a16="http://schemas.microsoft.com/office/drawing/2014/main" id="{C78EE30C-E335-4353-B252-8DF8586430B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9F90882-D2A6-4FD4-81C3-9070B445E076}"/>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341928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0B7FB7-C8B4-4316-9BEF-217C24D084E4}"/>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2B7EBF-EA02-4191-8BB6-044A6BE730E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C311C80-59F5-407A-A09D-1840FBB8BB1E}"/>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46818B8-6E2B-4988-8112-C9F837DB78B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6BC1B8F-05CF-4974-A2A3-AB6F70CACC73}"/>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0D0D934-22FF-4A78-9CE7-2AEBAE258296}"/>
              </a:ext>
            </a:extLst>
          </p:cNvPr>
          <p:cNvSpPr>
            <a:spLocks noGrp="1"/>
          </p:cNvSpPr>
          <p:nvPr>
            <p:ph type="dt" sz="half" idx="10"/>
          </p:nvPr>
        </p:nvSpPr>
        <p:spPr/>
        <p:txBody>
          <a:bodyPr/>
          <a:lstStyle/>
          <a:p>
            <a:fld id="{83167499-E249-4F43-89A7-B08E663783C6}" type="datetimeFigureOut">
              <a:rPr kumimoji="1" lang="ja-JP" altLang="en-US" smtClean="0"/>
              <a:t>2024/4/16</a:t>
            </a:fld>
            <a:endParaRPr kumimoji="1" lang="ja-JP" altLang="en-US"/>
          </a:p>
        </p:txBody>
      </p:sp>
      <p:sp>
        <p:nvSpPr>
          <p:cNvPr id="8" name="フッター プレースホルダー 7">
            <a:extLst>
              <a:ext uri="{FF2B5EF4-FFF2-40B4-BE49-F238E27FC236}">
                <a16:creationId xmlns:a16="http://schemas.microsoft.com/office/drawing/2014/main" id="{678D7E64-9376-4145-8037-8C1C8D35F33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608D948-FAE3-4240-B0E1-CAB7EA75D0B0}"/>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43343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FC130-5A6C-4D66-8C75-67E4B1E97A5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B06DF8A-A916-486B-8C4A-43E2463A7A5D}"/>
              </a:ext>
            </a:extLst>
          </p:cNvPr>
          <p:cNvSpPr>
            <a:spLocks noGrp="1"/>
          </p:cNvSpPr>
          <p:nvPr>
            <p:ph type="dt" sz="half" idx="10"/>
          </p:nvPr>
        </p:nvSpPr>
        <p:spPr/>
        <p:txBody>
          <a:bodyPr/>
          <a:lstStyle/>
          <a:p>
            <a:fld id="{83167499-E249-4F43-89A7-B08E663783C6}" type="datetimeFigureOut">
              <a:rPr kumimoji="1" lang="ja-JP" altLang="en-US" smtClean="0"/>
              <a:t>2024/4/16</a:t>
            </a:fld>
            <a:endParaRPr kumimoji="1" lang="ja-JP" altLang="en-US"/>
          </a:p>
        </p:txBody>
      </p:sp>
      <p:sp>
        <p:nvSpPr>
          <p:cNvPr id="4" name="フッター プレースホルダー 3">
            <a:extLst>
              <a:ext uri="{FF2B5EF4-FFF2-40B4-BE49-F238E27FC236}">
                <a16:creationId xmlns:a16="http://schemas.microsoft.com/office/drawing/2014/main" id="{00CD26A7-1846-45F5-8AD8-80F51366922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70551F9-E202-4E27-8A34-04F5D7B53E93}"/>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3264011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2ED3836-5004-43B1-84D5-CB8139F92D49}"/>
              </a:ext>
            </a:extLst>
          </p:cNvPr>
          <p:cNvSpPr>
            <a:spLocks noGrp="1"/>
          </p:cNvSpPr>
          <p:nvPr>
            <p:ph type="dt" sz="half" idx="10"/>
          </p:nvPr>
        </p:nvSpPr>
        <p:spPr/>
        <p:txBody>
          <a:bodyPr/>
          <a:lstStyle/>
          <a:p>
            <a:fld id="{83167499-E249-4F43-89A7-B08E663783C6}" type="datetimeFigureOut">
              <a:rPr kumimoji="1" lang="ja-JP" altLang="en-US" smtClean="0"/>
              <a:t>2024/4/16</a:t>
            </a:fld>
            <a:endParaRPr kumimoji="1" lang="ja-JP" altLang="en-US"/>
          </a:p>
        </p:txBody>
      </p:sp>
      <p:sp>
        <p:nvSpPr>
          <p:cNvPr id="3" name="フッター プレースホルダー 2">
            <a:extLst>
              <a:ext uri="{FF2B5EF4-FFF2-40B4-BE49-F238E27FC236}">
                <a16:creationId xmlns:a16="http://schemas.microsoft.com/office/drawing/2014/main" id="{A70DE29C-9734-4166-A538-30114060540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270CDA9-CBE5-4F7A-8C72-D6AF67BB6376}"/>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295011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8B054B-7A79-4876-AFAD-9D9A01E47211}"/>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714B7F-C20F-46C5-80BD-53DA5C54014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69F431D-10CC-4801-83D6-1B76EA20046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108A3F3-D845-41CF-8D42-5FBFEE2F70E6}"/>
              </a:ext>
            </a:extLst>
          </p:cNvPr>
          <p:cNvSpPr>
            <a:spLocks noGrp="1"/>
          </p:cNvSpPr>
          <p:nvPr>
            <p:ph type="dt" sz="half" idx="10"/>
          </p:nvPr>
        </p:nvSpPr>
        <p:spPr/>
        <p:txBody>
          <a:bodyPr/>
          <a:lstStyle/>
          <a:p>
            <a:fld id="{83167499-E249-4F43-89A7-B08E663783C6}" type="datetimeFigureOut">
              <a:rPr kumimoji="1" lang="ja-JP" altLang="en-US" smtClean="0"/>
              <a:t>2024/4/16</a:t>
            </a:fld>
            <a:endParaRPr kumimoji="1" lang="ja-JP" altLang="en-US"/>
          </a:p>
        </p:txBody>
      </p:sp>
      <p:sp>
        <p:nvSpPr>
          <p:cNvPr id="6" name="フッター プレースホルダー 5">
            <a:extLst>
              <a:ext uri="{FF2B5EF4-FFF2-40B4-BE49-F238E27FC236}">
                <a16:creationId xmlns:a16="http://schemas.microsoft.com/office/drawing/2014/main" id="{85ED0DE0-4AF5-4926-BD26-0C6C8960190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014567-E18A-4CF7-94FB-F1FD21CE722A}"/>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142401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37EAA-6717-4075-A333-5E690A490A55}"/>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E591A85-7ADA-4EBA-8CC3-7C2D7C52431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DE3D72C-990C-442E-BABE-9227780DED6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11B553-7BBA-491E-AFBE-5CB28FC2C22C}"/>
              </a:ext>
            </a:extLst>
          </p:cNvPr>
          <p:cNvSpPr>
            <a:spLocks noGrp="1"/>
          </p:cNvSpPr>
          <p:nvPr>
            <p:ph type="dt" sz="half" idx="10"/>
          </p:nvPr>
        </p:nvSpPr>
        <p:spPr/>
        <p:txBody>
          <a:bodyPr/>
          <a:lstStyle/>
          <a:p>
            <a:fld id="{83167499-E249-4F43-89A7-B08E663783C6}" type="datetimeFigureOut">
              <a:rPr kumimoji="1" lang="ja-JP" altLang="en-US" smtClean="0"/>
              <a:t>2024/4/16</a:t>
            </a:fld>
            <a:endParaRPr kumimoji="1" lang="ja-JP" altLang="en-US"/>
          </a:p>
        </p:txBody>
      </p:sp>
      <p:sp>
        <p:nvSpPr>
          <p:cNvPr id="6" name="フッター プレースホルダー 5">
            <a:extLst>
              <a:ext uri="{FF2B5EF4-FFF2-40B4-BE49-F238E27FC236}">
                <a16:creationId xmlns:a16="http://schemas.microsoft.com/office/drawing/2014/main" id="{CEAF90BF-E7CD-4FB6-810E-D1CA16C845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977B86-FE9D-4EC0-8EF0-97513966512B}"/>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100412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100"/>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FCD3847-9862-47F4-883E-86B826227A3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B7D922-D493-4346-9F7B-C9F235AC70C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BACCAB-19CD-406F-AB0D-80B0563AF4A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67499-E249-4F43-89A7-B08E663783C6}"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F03187E9-7436-4B22-9D44-D112085994C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391A526-2866-4306-BCA9-3B93526CB53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26371749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8942403-5201-6527-E5CF-625EE02F7DD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E91EBDF-89E1-E39C-18A4-8CD06478DD2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00AA8F-7A3D-EBB9-25E1-B66FE255359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83167499-E249-4F43-89A7-B08E663783C6}"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0A88A556-A0B9-6C3B-566D-C97DFFC36C2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EB5E0E5-FABF-9848-8673-164FE7B60C8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324216734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9.emf"/><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18.jp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13.jpg"/><Relationship Id="rId9"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8D016E6-98F5-DB97-70A1-807A16DC8146}"/>
              </a:ext>
            </a:extLst>
          </p:cNvPr>
          <p:cNvSpPr>
            <a:spLocks noGrp="1"/>
          </p:cNvSpPr>
          <p:nvPr>
            <p:ph type="sldNum" sz="quarter" idx="12"/>
          </p:nvPr>
        </p:nvSpPr>
        <p:spPr>
          <a:xfrm>
            <a:off x="6619875" y="6148654"/>
            <a:ext cx="2057400" cy="365125"/>
          </a:xfrm>
        </p:spPr>
        <p:txBody>
          <a:bodyPr/>
          <a:lstStyle/>
          <a:p>
            <a:fld id="{E07457C6-C696-4553-9E75-847C685E91CC}" type="slidenum">
              <a:rPr kumimoji="1" lang="ja-JP" altLang="en-US" smtClean="0"/>
              <a:t>1</a:t>
            </a:fld>
            <a:endParaRPr kumimoji="1" lang="ja-JP" altLang="en-US"/>
          </a:p>
        </p:txBody>
      </p:sp>
      <p:pic>
        <p:nvPicPr>
          <p:cNvPr id="1723" name="図 1722">
            <a:extLst>
              <a:ext uri="{FF2B5EF4-FFF2-40B4-BE49-F238E27FC236}">
                <a16:creationId xmlns:a16="http://schemas.microsoft.com/office/drawing/2014/main" id="{2004FBEC-8431-5FE2-D352-9B28036243AE}"/>
              </a:ext>
            </a:extLst>
          </p:cNvPr>
          <p:cNvPicPr>
            <a:picLocks noChangeAspect="1"/>
          </p:cNvPicPr>
          <p:nvPr/>
        </p:nvPicPr>
        <p:blipFill rotWithShape="1">
          <a:blip r:embed="rId3"/>
          <a:srcRect l="12111" t="22235" r="12478" b="1896"/>
          <a:stretch/>
        </p:blipFill>
        <p:spPr>
          <a:xfrm>
            <a:off x="0" y="0"/>
            <a:ext cx="9144000" cy="6858000"/>
          </a:xfrm>
          <a:prstGeom prst="rect">
            <a:avLst/>
          </a:prstGeom>
        </p:spPr>
      </p:pic>
      <p:sp>
        <p:nvSpPr>
          <p:cNvPr id="1724" name="テキスト ボックス 1723">
            <a:extLst>
              <a:ext uri="{FF2B5EF4-FFF2-40B4-BE49-F238E27FC236}">
                <a16:creationId xmlns:a16="http://schemas.microsoft.com/office/drawing/2014/main" id="{D5FF8392-7E3C-7174-79E0-810BC5AB4E82}"/>
              </a:ext>
            </a:extLst>
          </p:cNvPr>
          <p:cNvSpPr txBox="1"/>
          <p:nvPr/>
        </p:nvSpPr>
        <p:spPr>
          <a:xfrm>
            <a:off x="2216497" y="99940"/>
            <a:ext cx="6888460" cy="1418195"/>
          </a:xfrm>
          <a:prstGeom prst="rect">
            <a:avLst/>
          </a:prstGeom>
          <a:noFill/>
        </p:spPr>
        <p:txBody>
          <a:bodyPr wrap="square" rtlCol="0">
            <a:spAutoFit/>
          </a:bodyPr>
          <a:lstStyle/>
          <a:p>
            <a:pPr algn="ctr"/>
            <a:r>
              <a:rPr kumimoji="1" lang="ja-JP" altLang="en-US" sz="3600" b="1" kern="0" spc="-150" dirty="0">
                <a:ln w="28575">
                  <a:solidFill>
                    <a:schemeClr val="bg1"/>
                  </a:solidFill>
                </a:ln>
                <a:solidFill>
                  <a:srgbClr val="EA344A"/>
                </a:solidFill>
                <a:effectLst>
                  <a:outerShdw dist="63500" dir="2700000" algn="tl" rotWithShape="0">
                    <a:srgbClr val="E7368E"/>
                  </a:outerShdw>
                </a:effectLst>
                <a:latin typeface="HGP創英角ｺﾞｼｯｸUB" panose="020B0900000000000000" pitchFamily="50" charset="-128"/>
                <a:ea typeface="HGP創英角ｺﾞｼｯｸUB" panose="020B0900000000000000" pitchFamily="50" charset="-128"/>
              </a:rPr>
              <a:t>令 和 ６ 年 度</a:t>
            </a:r>
            <a:endParaRPr kumimoji="1" lang="en-US" altLang="ja-JP" sz="3600" b="1" kern="0" spc="-150" dirty="0">
              <a:ln w="28575">
                <a:solidFill>
                  <a:schemeClr val="bg1"/>
                </a:solidFill>
              </a:ln>
              <a:solidFill>
                <a:srgbClr val="EA344A"/>
              </a:solidFill>
              <a:effectLst>
                <a:outerShdw dist="63500" dir="2700000" algn="tl" rotWithShape="0">
                  <a:srgbClr val="E7368E"/>
                </a:outerShdw>
              </a:effectLst>
              <a:latin typeface="HGP創英角ｺﾞｼｯｸUB" panose="020B0900000000000000" pitchFamily="50" charset="-128"/>
              <a:ea typeface="HGP創英角ｺﾞｼｯｸUB" panose="020B0900000000000000" pitchFamily="50" charset="-128"/>
            </a:endParaRPr>
          </a:p>
          <a:p>
            <a:pPr algn="dist"/>
            <a:r>
              <a:rPr kumimoji="1" lang="ja-JP" altLang="en-US" sz="4800" b="1" kern="0" spc="-150" dirty="0">
                <a:ln w="28575">
                  <a:solidFill>
                    <a:schemeClr val="bg1"/>
                  </a:solidFill>
                </a:ln>
                <a:solidFill>
                  <a:srgbClr val="EA344A"/>
                </a:solidFill>
                <a:effectLst>
                  <a:outerShdw dist="63500" dir="2700000" algn="tl" rotWithShape="0">
                    <a:srgbClr val="E7368E"/>
                  </a:outerShdw>
                </a:effectLst>
                <a:latin typeface="HGP創英角ｺﾞｼｯｸUB" panose="020B0900000000000000" pitchFamily="50" charset="-128"/>
                <a:ea typeface="HGP創英角ｺﾞｼｯｸUB" panose="020B0900000000000000" pitchFamily="50" charset="-128"/>
              </a:rPr>
              <a:t>一人ＫＹ推進運動 埼玉</a:t>
            </a:r>
          </a:p>
        </p:txBody>
      </p:sp>
      <p:sp>
        <p:nvSpPr>
          <p:cNvPr id="1767" name="正方形/長方形 1766">
            <a:extLst>
              <a:ext uri="{FF2B5EF4-FFF2-40B4-BE49-F238E27FC236}">
                <a16:creationId xmlns:a16="http://schemas.microsoft.com/office/drawing/2014/main" id="{42EA800C-25EA-D9CF-A361-E9D25A2B5212}"/>
              </a:ext>
            </a:extLst>
          </p:cNvPr>
          <p:cNvSpPr/>
          <p:nvPr/>
        </p:nvSpPr>
        <p:spPr>
          <a:xfrm>
            <a:off x="16950" y="5660924"/>
            <a:ext cx="9108000" cy="935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9" name="四角形: 角を丸くする 1768">
            <a:extLst>
              <a:ext uri="{FF2B5EF4-FFF2-40B4-BE49-F238E27FC236}">
                <a16:creationId xmlns:a16="http://schemas.microsoft.com/office/drawing/2014/main" id="{11BE346A-36C7-2FBD-381B-B0058DB33F36}"/>
              </a:ext>
            </a:extLst>
          </p:cNvPr>
          <p:cNvSpPr/>
          <p:nvPr/>
        </p:nvSpPr>
        <p:spPr>
          <a:xfrm>
            <a:off x="2550735" y="5686811"/>
            <a:ext cx="6554222" cy="86506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1751" name="図 1750">
            <a:extLst>
              <a:ext uri="{FF2B5EF4-FFF2-40B4-BE49-F238E27FC236}">
                <a16:creationId xmlns:a16="http://schemas.microsoft.com/office/drawing/2014/main" id="{2ED91BDF-71C7-0F17-84EC-04958E66FA42}"/>
              </a:ext>
            </a:extLst>
          </p:cNvPr>
          <p:cNvPicPr>
            <a:picLocks noChangeAspect="1"/>
          </p:cNvPicPr>
          <p:nvPr/>
        </p:nvPicPr>
        <p:blipFill>
          <a:blip r:embed="rId4">
            <a:clrChange>
              <a:clrFrom>
                <a:srgbClr val="808080"/>
              </a:clrFrom>
              <a:clrTo>
                <a:srgbClr val="808080">
                  <a:alpha val="0"/>
                </a:srgbClr>
              </a:clrTo>
            </a:clrChange>
            <a:extLst>
              <a:ext uri="{28A0092B-C50C-407E-A947-70E740481C1C}">
                <a14:useLocalDpi xmlns:a14="http://schemas.microsoft.com/office/drawing/2010/main" val="0"/>
              </a:ext>
            </a:extLst>
          </a:blip>
          <a:stretch>
            <a:fillRect/>
          </a:stretch>
        </p:blipFill>
        <p:spPr>
          <a:xfrm>
            <a:off x="-468968" y="349530"/>
            <a:ext cx="3830208" cy="6480000"/>
          </a:xfrm>
          <a:prstGeom prst="rect">
            <a:avLst/>
          </a:prstGeom>
        </p:spPr>
      </p:pic>
      <p:sp>
        <p:nvSpPr>
          <p:cNvPr id="1753" name="四角形: 角を丸くする 1752">
            <a:extLst>
              <a:ext uri="{FF2B5EF4-FFF2-40B4-BE49-F238E27FC236}">
                <a16:creationId xmlns:a16="http://schemas.microsoft.com/office/drawing/2014/main" id="{9D49A109-6DA2-C5B4-D7EC-47DFBEF4006A}"/>
              </a:ext>
            </a:extLst>
          </p:cNvPr>
          <p:cNvSpPr/>
          <p:nvPr/>
        </p:nvSpPr>
        <p:spPr>
          <a:xfrm>
            <a:off x="2846975" y="4457940"/>
            <a:ext cx="6094435" cy="926651"/>
          </a:xfrm>
          <a:prstGeom prst="roundRect">
            <a:avLst>
              <a:gd name="adj" fmla="val 8991"/>
            </a:avLst>
          </a:prstGeom>
          <a:solidFill>
            <a:srgbClr val="29AF4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758" name="四角形: 角を丸くする 1757">
            <a:extLst>
              <a:ext uri="{FF2B5EF4-FFF2-40B4-BE49-F238E27FC236}">
                <a16:creationId xmlns:a16="http://schemas.microsoft.com/office/drawing/2014/main" id="{E801DBC4-D7B5-BC21-EC6A-797163008F42}"/>
              </a:ext>
            </a:extLst>
          </p:cNvPr>
          <p:cNvSpPr/>
          <p:nvPr/>
        </p:nvSpPr>
        <p:spPr>
          <a:xfrm>
            <a:off x="2874470" y="4525996"/>
            <a:ext cx="955738" cy="372481"/>
          </a:xfrm>
          <a:prstGeom prst="roundRect">
            <a:avLst>
              <a:gd name="adj" fmla="val 1666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ts val="600"/>
              </a:spcBef>
              <a:spcAft>
                <a:spcPts val="600"/>
              </a:spcAft>
            </a:pPr>
            <a:endParaRPr kumimoji="1" lang="en-US" altLang="ja-JP" sz="1400" dirty="0">
              <a:latin typeface="HGP創英角ｺﾞｼｯｸUB" panose="020B0900000000000000" pitchFamily="50" charset="-128"/>
              <a:ea typeface="HGP創英角ｺﾞｼｯｸUB" panose="020B0900000000000000" pitchFamily="50" charset="-128"/>
            </a:endParaRPr>
          </a:p>
        </p:txBody>
      </p:sp>
      <p:sp>
        <p:nvSpPr>
          <p:cNvPr id="1759" name="テキスト ボックス 1758">
            <a:extLst>
              <a:ext uri="{FF2B5EF4-FFF2-40B4-BE49-F238E27FC236}">
                <a16:creationId xmlns:a16="http://schemas.microsoft.com/office/drawing/2014/main" id="{222596ED-E9DB-42C9-9A76-B09BEB6D2C28}"/>
              </a:ext>
            </a:extLst>
          </p:cNvPr>
          <p:cNvSpPr txBox="1"/>
          <p:nvPr/>
        </p:nvSpPr>
        <p:spPr>
          <a:xfrm>
            <a:off x="3953893" y="4534185"/>
            <a:ext cx="4953949" cy="400110"/>
          </a:xfrm>
          <a:prstGeom prst="rect">
            <a:avLst/>
          </a:prstGeom>
          <a:noFill/>
        </p:spPr>
        <p:txBody>
          <a:bodyPr wrap="square" rtlCol="0">
            <a:spAutoFit/>
          </a:bodyPr>
          <a:lstStyle/>
          <a:p>
            <a:pPr algn="dist"/>
            <a:r>
              <a:rPr kumimoji="1" lang="ja-JP" altLang="en-US" sz="2000" b="1" dirty="0">
                <a:solidFill>
                  <a:schemeClr val="bg1"/>
                </a:solidFill>
                <a:latin typeface="+mn-ea"/>
              </a:rPr>
              <a:t>令和６年４月１日～令和７年３月３１日</a:t>
            </a:r>
          </a:p>
        </p:txBody>
      </p:sp>
      <p:sp>
        <p:nvSpPr>
          <p:cNvPr id="1760" name="テキスト ボックス 1759">
            <a:extLst>
              <a:ext uri="{FF2B5EF4-FFF2-40B4-BE49-F238E27FC236}">
                <a16:creationId xmlns:a16="http://schemas.microsoft.com/office/drawing/2014/main" id="{0697E3E1-E527-415A-8AAF-3332ED77F42B}"/>
              </a:ext>
            </a:extLst>
          </p:cNvPr>
          <p:cNvSpPr txBox="1"/>
          <p:nvPr/>
        </p:nvSpPr>
        <p:spPr>
          <a:xfrm>
            <a:off x="3953894" y="4968378"/>
            <a:ext cx="4953949" cy="400110"/>
          </a:xfrm>
          <a:prstGeom prst="rect">
            <a:avLst/>
          </a:prstGeom>
          <a:noFill/>
        </p:spPr>
        <p:txBody>
          <a:bodyPr wrap="square" rtlCol="0">
            <a:spAutoFit/>
          </a:bodyPr>
          <a:lstStyle/>
          <a:p>
            <a:pPr algn="dist"/>
            <a:r>
              <a:rPr kumimoji="1" lang="ja-JP" altLang="en-US" sz="2000" b="1" dirty="0">
                <a:solidFill>
                  <a:schemeClr val="bg1"/>
                </a:solidFill>
                <a:latin typeface="+mn-ea"/>
              </a:rPr>
              <a:t>令和６年９月１日～令和６年９月３１日</a:t>
            </a:r>
          </a:p>
        </p:txBody>
      </p:sp>
      <p:sp>
        <p:nvSpPr>
          <p:cNvPr id="1755" name="四角形: 角を丸くする 1754">
            <a:extLst>
              <a:ext uri="{FF2B5EF4-FFF2-40B4-BE49-F238E27FC236}">
                <a16:creationId xmlns:a16="http://schemas.microsoft.com/office/drawing/2014/main" id="{16B64B69-FA49-8A1E-B153-337D2C3B036C}"/>
              </a:ext>
            </a:extLst>
          </p:cNvPr>
          <p:cNvSpPr/>
          <p:nvPr/>
        </p:nvSpPr>
        <p:spPr>
          <a:xfrm>
            <a:off x="2874470" y="4968378"/>
            <a:ext cx="955738" cy="372481"/>
          </a:xfrm>
          <a:prstGeom prst="roundRect">
            <a:avLst>
              <a:gd name="adj" fmla="val 1666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ts val="600"/>
              </a:spcBef>
              <a:spcAft>
                <a:spcPts val="600"/>
              </a:spcAft>
            </a:pPr>
            <a:endParaRPr kumimoji="1" lang="en-US" altLang="ja-JP" sz="1400" dirty="0">
              <a:latin typeface="HGP創英角ｺﾞｼｯｸUB" panose="020B0900000000000000" pitchFamily="50" charset="-128"/>
              <a:ea typeface="HGP創英角ｺﾞｼｯｸUB" panose="020B0900000000000000" pitchFamily="50" charset="-128"/>
            </a:endParaRPr>
          </a:p>
        </p:txBody>
      </p:sp>
      <p:sp>
        <p:nvSpPr>
          <p:cNvPr id="1756" name="テキスト ボックス 1755">
            <a:extLst>
              <a:ext uri="{FF2B5EF4-FFF2-40B4-BE49-F238E27FC236}">
                <a16:creationId xmlns:a16="http://schemas.microsoft.com/office/drawing/2014/main" id="{ECABB1CA-1CBC-F6F7-C26B-409DCFA53A34}"/>
              </a:ext>
            </a:extLst>
          </p:cNvPr>
          <p:cNvSpPr txBox="1"/>
          <p:nvPr/>
        </p:nvSpPr>
        <p:spPr>
          <a:xfrm>
            <a:off x="2831191" y="5006619"/>
            <a:ext cx="1035204" cy="338554"/>
          </a:xfrm>
          <a:prstGeom prst="rect">
            <a:avLst/>
          </a:prstGeom>
          <a:noFill/>
          <a:ln>
            <a:noFill/>
          </a:ln>
        </p:spPr>
        <p:txBody>
          <a:bodyPr wrap="square" rtlCol="0">
            <a:spAutoFit/>
          </a:bodyPr>
          <a:lstStyle/>
          <a:p>
            <a:pPr algn="ctr"/>
            <a:r>
              <a:rPr kumimoji="1" lang="ja-JP" altLang="en-US" sz="1600" b="1" dirty="0">
                <a:solidFill>
                  <a:srgbClr val="29AF4C"/>
                </a:solidFill>
                <a:latin typeface="+mn-ea"/>
              </a:rPr>
              <a:t>強調月間</a:t>
            </a:r>
          </a:p>
        </p:txBody>
      </p:sp>
      <p:sp>
        <p:nvSpPr>
          <p:cNvPr id="1757" name="テキスト ボックス 1756">
            <a:extLst>
              <a:ext uri="{FF2B5EF4-FFF2-40B4-BE49-F238E27FC236}">
                <a16:creationId xmlns:a16="http://schemas.microsoft.com/office/drawing/2014/main" id="{4A8C101E-E66D-706D-3E42-854D8123CC3A}"/>
              </a:ext>
            </a:extLst>
          </p:cNvPr>
          <p:cNvSpPr txBox="1"/>
          <p:nvPr/>
        </p:nvSpPr>
        <p:spPr>
          <a:xfrm>
            <a:off x="2831191" y="4547987"/>
            <a:ext cx="1035204" cy="338554"/>
          </a:xfrm>
          <a:prstGeom prst="rect">
            <a:avLst/>
          </a:prstGeom>
          <a:noFill/>
          <a:ln>
            <a:noFill/>
          </a:ln>
        </p:spPr>
        <p:txBody>
          <a:bodyPr wrap="square" rtlCol="0">
            <a:spAutoFit/>
          </a:bodyPr>
          <a:lstStyle/>
          <a:p>
            <a:pPr algn="ctr"/>
            <a:r>
              <a:rPr kumimoji="1" lang="ja-JP" altLang="en-US" sz="1600" b="1" dirty="0">
                <a:solidFill>
                  <a:srgbClr val="29AF4C"/>
                </a:solidFill>
                <a:latin typeface="+mn-ea"/>
              </a:rPr>
              <a:t>実施期間</a:t>
            </a:r>
          </a:p>
        </p:txBody>
      </p:sp>
      <p:sp>
        <p:nvSpPr>
          <p:cNvPr id="1770" name="テキスト ボックス 1769">
            <a:extLst>
              <a:ext uri="{FF2B5EF4-FFF2-40B4-BE49-F238E27FC236}">
                <a16:creationId xmlns:a16="http://schemas.microsoft.com/office/drawing/2014/main" id="{3BE8A514-4380-C071-370F-86E28F87F39A}"/>
              </a:ext>
            </a:extLst>
          </p:cNvPr>
          <p:cNvSpPr txBox="1"/>
          <p:nvPr/>
        </p:nvSpPr>
        <p:spPr>
          <a:xfrm>
            <a:off x="2147667" y="5762869"/>
            <a:ext cx="1865253" cy="400110"/>
          </a:xfrm>
          <a:prstGeom prst="rect">
            <a:avLst/>
          </a:prstGeom>
          <a:noFill/>
        </p:spPr>
        <p:txBody>
          <a:bodyPr wrap="square" rtlCol="0">
            <a:spAutoFit/>
          </a:bodyPr>
          <a:lstStyle/>
          <a:p>
            <a:r>
              <a:rPr kumimoji="1" lang="en-US" altLang="ja-JP" sz="2000" b="1" spc="-150" dirty="0">
                <a:solidFill>
                  <a:srgbClr val="29AF4C"/>
                </a:solidFill>
                <a:latin typeface="+mn-ea"/>
              </a:rPr>
              <a:t>【 </a:t>
            </a:r>
            <a:r>
              <a:rPr kumimoji="1" lang="ja-JP" altLang="en-US" sz="2000" b="1" spc="-150" dirty="0">
                <a:solidFill>
                  <a:srgbClr val="29AF4C"/>
                </a:solidFill>
                <a:latin typeface="+mn-ea"/>
              </a:rPr>
              <a:t>主 唱 者 </a:t>
            </a:r>
            <a:r>
              <a:rPr kumimoji="1" lang="en-US" altLang="ja-JP" sz="2000" b="1" spc="-150" dirty="0">
                <a:solidFill>
                  <a:srgbClr val="29AF4C"/>
                </a:solidFill>
                <a:latin typeface="+mn-ea"/>
              </a:rPr>
              <a:t>】</a:t>
            </a:r>
          </a:p>
        </p:txBody>
      </p:sp>
      <p:sp>
        <p:nvSpPr>
          <p:cNvPr id="1771" name="テキスト ボックス 1770">
            <a:extLst>
              <a:ext uri="{FF2B5EF4-FFF2-40B4-BE49-F238E27FC236}">
                <a16:creationId xmlns:a16="http://schemas.microsoft.com/office/drawing/2014/main" id="{9B447266-FEC9-70DA-3752-DD5FC67CCB8F}"/>
              </a:ext>
            </a:extLst>
          </p:cNvPr>
          <p:cNvSpPr txBox="1"/>
          <p:nvPr/>
        </p:nvSpPr>
        <p:spPr>
          <a:xfrm>
            <a:off x="2147667" y="6144675"/>
            <a:ext cx="2046357" cy="400110"/>
          </a:xfrm>
          <a:prstGeom prst="rect">
            <a:avLst/>
          </a:prstGeom>
          <a:noFill/>
        </p:spPr>
        <p:txBody>
          <a:bodyPr wrap="square" rtlCol="0">
            <a:spAutoFit/>
          </a:bodyPr>
          <a:lstStyle/>
          <a:p>
            <a:r>
              <a:rPr kumimoji="1" lang="en-US" altLang="ja-JP" sz="2000" b="1" spc="-150" dirty="0">
                <a:solidFill>
                  <a:srgbClr val="29AF4C"/>
                </a:solidFill>
                <a:latin typeface="+mn-ea"/>
              </a:rPr>
              <a:t>【 </a:t>
            </a:r>
            <a:r>
              <a:rPr kumimoji="1" lang="ja-JP" altLang="en-US" sz="2000" b="1" spc="-150" dirty="0">
                <a:solidFill>
                  <a:srgbClr val="29AF4C"/>
                </a:solidFill>
                <a:latin typeface="+mn-ea"/>
              </a:rPr>
              <a:t>協　  賛 </a:t>
            </a:r>
            <a:r>
              <a:rPr kumimoji="1" lang="en-US" altLang="ja-JP" sz="2000" b="1" spc="-150" dirty="0">
                <a:solidFill>
                  <a:srgbClr val="29AF4C"/>
                </a:solidFill>
                <a:latin typeface="+mn-ea"/>
              </a:rPr>
              <a:t>】</a:t>
            </a:r>
            <a:endParaRPr kumimoji="1" lang="ja-JP" altLang="en-US" sz="2000" b="1" spc="-150" dirty="0">
              <a:solidFill>
                <a:srgbClr val="29AF4C"/>
              </a:solidFill>
              <a:latin typeface="+mn-ea"/>
            </a:endParaRPr>
          </a:p>
        </p:txBody>
      </p:sp>
      <p:sp>
        <p:nvSpPr>
          <p:cNvPr id="1772" name="テキスト ボックス 1771">
            <a:extLst>
              <a:ext uri="{FF2B5EF4-FFF2-40B4-BE49-F238E27FC236}">
                <a16:creationId xmlns:a16="http://schemas.microsoft.com/office/drawing/2014/main" id="{5B8CBCD8-2AD3-3498-411A-2D99A0C60122}"/>
              </a:ext>
            </a:extLst>
          </p:cNvPr>
          <p:cNvSpPr txBox="1"/>
          <p:nvPr/>
        </p:nvSpPr>
        <p:spPr>
          <a:xfrm>
            <a:off x="3911110" y="6144675"/>
            <a:ext cx="1967192" cy="400110"/>
          </a:xfrm>
          <a:prstGeom prst="rect">
            <a:avLst/>
          </a:prstGeom>
          <a:noFill/>
        </p:spPr>
        <p:txBody>
          <a:bodyPr wrap="square" rtlCol="0">
            <a:spAutoFit/>
          </a:bodyPr>
          <a:lstStyle/>
          <a:p>
            <a:pPr algn="dist"/>
            <a:r>
              <a:rPr kumimoji="1" lang="ja-JP" altLang="en-US" sz="2000" b="1" dirty="0">
                <a:solidFill>
                  <a:srgbClr val="29AF4C"/>
                </a:solidFill>
                <a:latin typeface="+mn-ea"/>
              </a:rPr>
              <a:t>埼玉労働局</a:t>
            </a:r>
          </a:p>
        </p:txBody>
      </p:sp>
      <p:sp>
        <p:nvSpPr>
          <p:cNvPr id="1773" name="テキスト ボックス 1772">
            <a:extLst>
              <a:ext uri="{FF2B5EF4-FFF2-40B4-BE49-F238E27FC236}">
                <a16:creationId xmlns:a16="http://schemas.microsoft.com/office/drawing/2014/main" id="{908A1DBA-84D8-2B16-2D30-8F3C142C0A83}"/>
              </a:ext>
            </a:extLst>
          </p:cNvPr>
          <p:cNvSpPr txBox="1"/>
          <p:nvPr/>
        </p:nvSpPr>
        <p:spPr>
          <a:xfrm>
            <a:off x="3889854" y="5757713"/>
            <a:ext cx="5187410" cy="400110"/>
          </a:xfrm>
          <a:prstGeom prst="rect">
            <a:avLst/>
          </a:prstGeom>
          <a:noFill/>
        </p:spPr>
        <p:txBody>
          <a:bodyPr wrap="square" rtlCol="0">
            <a:spAutoFit/>
          </a:bodyPr>
          <a:lstStyle/>
          <a:p>
            <a:pPr algn="dist"/>
            <a:r>
              <a:rPr kumimoji="1" lang="ja-JP" altLang="en-US" sz="2000" b="1" spc="-150" dirty="0">
                <a:solidFill>
                  <a:srgbClr val="29AF4C"/>
                </a:solidFill>
                <a:latin typeface="+mn-ea"/>
              </a:rPr>
              <a:t>建設業労働災害防止協会埼玉県支部・各分会</a:t>
            </a:r>
            <a:endParaRPr kumimoji="1" lang="en-US" altLang="ja-JP" sz="2000" b="1" spc="-150" dirty="0">
              <a:solidFill>
                <a:srgbClr val="29AF4C"/>
              </a:solidFill>
              <a:latin typeface="+mn-ea"/>
            </a:endParaRPr>
          </a:p>
        </p:txBody>
      </p:sp>
    </p:spTree>
    <p:extLst>
      <p:ext uri="{BB962C8B-B14F-4D97-AF65-F5344CB8AC3E}">
        <p14:creationId xmlns:p14="http://schemas.microsoft.com/office/powerpoint/2010/main" val="3699518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A2C1B-3785-4C51-0B54-1F254F2D4FF4}"/>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5A1A4568-A470-A5BA-3A80-9A9D249B7CAC}"/>
              </a:ext>
            </a:extLst>
          </p:cNvPr>
          <p:cNvSpPr/>
          <p:nvPr/>
        </p:nvSpPr>
        <p:spPr>
          <a:xfrm>
            <a:off x="0" y="2361236"/>
            <a:ext cx="9144000" cy="1802320"/>
          </a:xfrm>
          <a:prstGeom prst="rect">
            <a:avLst/>
          </a:prstGeom>
          <a:solidFill>
            <a:srgbClr val="FFF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4800" b="1" dirty="0">
              <a:ln w="0">
                <a:solidFill>
                  <a:schemeClr val="tx1"/>
                </a:solidFill>
              </a:ln>
              <a:solidFill>
                <a:srgbClr val="EA344A"/>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F5B83C44-1442-1422-1C73-ECEE95319285}"/>
              </a:ext>
            </a:extLst>
          </p:cNvPr>
          <p:cNvSpPr txBox="1"/>
          <p:nvPr/>
        </p:nvSpPr>
        <p:spPr>
          <a:xfrm>
            <a:off x="297385" y="2890391"/>
            <a:ext cx="8549230" cy="1077218"/>
          </a:xfrm>
          <a:prstGeom prst="rect">
            <a:avLst/>
          </a:prstGeom>
          <a:noFill/>
        </p:spPr>
        <p:txBody>
          <a:bodyPr wrap="square">
            <a:spAutoFit/>
          </a:bodyPr>
          <a:lstStyle/>
          <a:p>
            <a:pPr algn="ctr"/>
            <a:r>
              <a:rPr kumimoji="1" lang="ja-JP" altLang="en-US" sz="3200" b="1" dirty="0">
                <a:ln w="0">
                  <a:solidFill>
                    <a:schemeClr val="tx1"/>
                  </a:solidFill>
                </a:ln>
                <a:solidFill>
                  <a:srgbClr val="EA344A"/>
                </a:solidFill>
                <a:latin typeface="メイリオ" panose="020B0604030504040204" pitchFamily="50" charset="-128"/>
                <a:ea typeface="メイリオ" panose="020B0604030504040204" pitchFamily="50" charset="-128"/>
              </a:rPr>
              <a:t>令和６年度</a:t>
            </a:r>
            <a:endParaRPr kumimoji="1" lang="en-US" altLang="ja-JP" sz="3200" b="1" dirty="0">
              <a:ln w="0">
                <a:solidFill>
                  <a:schemeClr val="tx1"/>
                </a:solidFill>
              </a:ln>
              <a:solidFill>
                <a:srgbClr val="EA344A"/>
              </a:solidFill>
              <a:latin typeface="メイリオ" panose="020B0604030504040204" pitchFamily="50" charset="-128"/>
              <a:ea typeface="メイリオ" panose="020B0604030504040204" pitchFamily="50" charset="-128"/>
            </a:endParaRPr>
          </a:p>
          <a:p>
            <a:pPr algn="ctr"/>
            <a:r>
              <a:rPr kumimoji="1" lang="ja-JP" altLang="en-US" sz="3200" b="1" dirty="0">
                <a:ln w="0">
                  <a:solidFill>
                    <a:schemeClr val="tx1"/>
                  </a:solidFill>
                </a:ln>
                <a:solidFill>
                  <a:srgbClr val="EA344A"/>
                </a:solidFill>
                <a:latin typeface="メイリオ" panose="020B0604030504040204" pitchFamily="50" charset="-128"/>
                <a:ea typeface="メイリオ" panose="020B0604030504040204" pitchFamily="50" charset="-128"/>
              </a:rPr>
              <a:t>「一人ＫＹ推進運動 埼玉」運動実施について</a:t>
            </a:r>
          </a:p>
        </p:txBody>
      </p:sp>
    </p:spTree>
    <p:extLst>
      <p:ext uri="{BB962C8B-B14F-4D97-AF65-F5344CB8AC3E}">
        <p14:creationId xmlns:p14="http://schemas.microsoft.com/office/powerpoint/2010/main" val="1143502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7E3FC0D5-6FCE-3EE2-9E77-83D5C579EA43}"/>
              </a:ext>
            </a:extLst>
          </p:cNvPr>
          <p:cNvSpPr/>
          <p:nvPr/>
        </p:nvSpPr>
        <p:spPr>
          <a:xfrm>
            <a:off x="85726" y="219075"/>
            <a:ext cx="4572000" cy="523875"/>
          </a:xfrm>
          <a:prstGeom prst="roundRect">
            <a:avLst>
              <a:gd name="adj" fmla="val 50000"/>
            </a:avLst>
          </a:prstGeom>
          <a:solidFill>
            <a:srgbClr val="F0E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2EC49A64-982D-5579-0D74-DE034F753690}"/>
              </a:ext>
            </a:extLst>
          </p:cNvPr>
          <p:cNvSpPr/>
          <p:nvPr/>
        </p:nvSpPr>
        <p:spPr>
          <a:xfrm>
            <a:off x="0" y="219075"/>
            <a:ext cx="571500" cy="52387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C0111510-05B9-F40C-0F10-17FCDDCF9D5E}"/>
              </a:ext>
            </a:extLst>
          </p:cNvPr>
          <p:cNvSpPr txBox="1"/>
          <p:nvPr/>
        </p:nvSpPr>
        <p:spPr>
          <a:xfrm>
            <a:off x="600075" y="268099"/>
            <a:ext cx="3429000" cy="461665"/>
          </a:xfrm>
          <a:prstGeom prst="rect">
            <a:avLst/>
          </a:prstGeom>
          <a:noFill/>
        </p:spPr>
        <p:txBody>
          <a:bodyPr wrap="square">
            <a:spAutoFit/>
          </a:bodyPr>
          <a:lstStyle/>
          <a:p>
            <a:r>
              <a:rPr kumimoji="1" lang="ja-JP" altLang="en-US" sz="2400" b="1" dirty="0">
                <a:solidFill>
                  <a:prstClr val="black"/>
                </a:solidFill>
                <a:latin typeface="Calibri" panose="020F0502020204030204"/>
                <a:ea typeface="游ゴシック" panose="020B0400000000000000" pitchFamily="50" charset="-128"/>
              </a:rPr>
              <a:t>運動への参加　</a:t>
            </a:r>
            <a:endParaRPr lang="ja-JP" altLang="en-US" sz="2400" dirty="0"/>
          </a:p>
        </p:txBody>
      </p:sp>
      <p:sp>
        <p:nvSpPr>
          <p:cNvPr id="9" name="テキスト ボックス 8">
            <a:extLst>
              <a:ext uri="{FF2B5EF4-FFF2-40B4-BE49-F238E27FC236}">
                <a16:creationId xmlns:a16="http://schemas.microsoft.com/office/drawing/2014/main" id="{804EC4EB-0609-011D-7B97-37795D61B671}"/>
              </a:ext>
            </a:extLst>
          </p:cNvPr>
          <p:cNvSpPr txBox="1"/>
          <p:nvPr/>
        </p:nvSpPr>
        <p:spPr>
          <a:xfrm>
            <a:off x="28575" y="238780"/>
            <a:ext cx="390524" cy="523220"/>
          </a:xfrm>
          <a:prstGeom prst="rect">
            <a:avLst/>
          </a:prstGeom>
          <a:noFill/>
        </p:spPr>
        <p:txBody>
          <a:bodyPr wrap="square">
            <a:spAutoFit/>
          </a:bodyPr>
          <a:lstStyle/>
          <a:p>
            <a:r>
              <a:rPr lang="ja-JP" altLang="en-US" sz="2800" b="1" dirty="0">
                <a:solidFill>
                  <a:schemeClr val="bg1"/>
                </a:solidFill>
              </a:rPr>
              <a:t>１</a:t>
            </a:r>
          </a:p>
        </p:txBody>
      </p:sp>
      <p:pic>
        <p:nvPicPr>
          <p:cNvPr id="16" name="図 15">
            <a:extLst>
              <a:ext uri="{FF2B5EF4-FFF2-40B4-BE49-F238E27FC236}">
                <a16:creationId xmlns:a16="http://schemas.microsoft.com/office/drawing/2014/main" id="{6B15B75B-A1E6-1CB6-0C91-3CA3006A61D9}"/>
              </a:ext>
            </a:extLst>
          </p:cNvPr>
          <p:cNvPicPr>
            <a:picLocks noChangeAspect="1"/>
          </p:cNvPicPr>
          <p:nvPr/>
        </p:nvPicPr>
        <p:blipFill rotWithShape="1">
          <a:blip r:embed="rId4">
            <a:alphaModFix amt="40000"/>
            <a:extLst>
              <a:ext uri="{28A0092B-C50C-407E-A947-70E740481C1C}">
                <a14:useLocalDpi xmlns:a14="http://schemas.microsoft.com/office/drawing/2010/main" val="0"/>
              </a:ext>
            </a:extLst>
          </a:blip>
          <a:srcRect l="15049" t="2016" r="22966" b="6493"/>
          <a:stretch/>
        </p:blipFill>
        <p:spPr>
          <a:xfrm>
            <a:off x="4743451" y="266336"/>
            <a:ext cx="4314823" cy="6467840"/>
          </a:xfrm>
          <a:prstGeom prst="rect">
            <a:avLst/>
          </a:prstGeom>
        </p:spPr>
      </p:pic>
      <p:sp>
        <p:nvSpPr>
          <p:cNvPr id="20" name="正方形/長方形 19">
            <a:extLst>
              <a:ext uri="{FF2B5EF4-FFF2-40B4-BE49-F238E27FC236}">
                <a16:creationId xmlns:a16="http://schemas.microsoft.com/office/drawing/2014/main" id="{30D0D698-CB37-5086-B959-057168D35B6A}"/>
              </a:ext>
            </a:extLst>
          </p:cNvPr>
          <p:cNvSpPr/>
          <p:nvPr/>
        </p:nvSpPr>
        <p:spPr>
          <a:xfrm>
            <a:off x="0" y="811024"/>
            <a:ext cx="4572000" cy="5923151"/>
          </a:xfrm>
          <a:prstGeom prst="rect">
            <a:avLst/>
          </a:prstGeom>
          <a:solidFill>
            <a:srgbClr val="F0EA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9CE72D2C-D0A1-5493-582F-5F8021F9976D}"/>
              </a:ext>
            </a:extLst>
          </p:cNvPr>
          <p:cNvSpPr/>
          <p:nvPr/>
        </p:nvSpPr>
        <p:spPr>
          <a:xfrm>
            <a:off x="85726" y="1114425"/>
            <a:ext cx="4352924" cy="685800"/>
          </a:xfrm>
          <a:prstGeom prst="rect">
            <a:avLst/>
          </a:prstGeom>
          <a:solidFill>
            <a:schemeClr val="bg1"/>
          </a:solidFill>
          <a:ln w="2857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50000"/>
              </a:lnSpc>
            </a:pPr>
            <a:r>
              <a:rPr kumimoji="1" lang="ja-JP" altLang="en-US" b="1" spc="-150" dirty="0">
                <a:ln w="0"/>
                <a:solidFill>
                  <a:schemeClr val="tx1"/>
                </a:solidFill>
                <a:effectLst>
                  <a:outerShdw blurRad="38100" dist="19050" dir="2700000" algn="tl" rotWithShape="0">
                    <a:schemeClr val="dk1">
                      <a:alpha val="40000"/>
                    </a:schemeClr>
                  </a:outerShdw>
                </a:effectLst>
              </a:rPr>
              <a:t>事業場において運動実施責任者の選任</a:t>
            </a:r>
          </a:p>
        </p:txBody>
      </p:sp>
      <p:sp>
        <p:nvSpPr>
          <p:cNvPr id="22" name="正方形/長方形 21">
            <a:extLst>
              <a:ext uri="{FF2B5EF4-FFF2-40B4-BE49-F238E27FC236}">
                <a16:creationId xmlns:a16="http://schemas.microsoft.com/office/drawing/2014/main" id="{53D5BCC6-8ACD-B334-40AC-119F3E0D8223}"/>
              </a:ext>
            </a:extLst>
          </p:cNvPr>
          <p:cNvSpPr/>
          <p:nvPr/>
        </p:nvSpPr>
        <p:spPr>
          <a:xfrm>
            <a:off x="85726" y="1104900"/>
            <a:ext cx="333373" cy="70485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400" b="1" dirty="0"/>
              <a:t>➊</a:t>
            </a:r>
          </a:p>
        </p:txBody>
      </p:sp>
      <p:sp>
        <p:nvSpPr>
          <p:cNvPr id="34" name="正方形/長方形 33">
            <a:extLst>
              <a:ext uri="{FF2B5EF4-FFF2-40B4-BE49-F238E27FC236}">
                <a16:creationId xmlns:a16="http://schemas.microsoft.com/office/drawing/2014/main" id="{00B967C1-6A9C-2D96-B238-EFBAC08D6D54}"/>
              </a:ext>
            </a:extLst>
          </p:cNvPr>
          <p:cNvSpPr/>
          <p:nvPr/>
        </p:nvSpPr>
        <p:spPr>
          <a:xfrm>
            <a:off x="85726" y="2185987"/>
            <a:ext cx="4352924" cy="685800"/>
          </a:xfrm>
          <a:prstGeom prst="rect">
            <a:avLst/>
          </a:prstGeom>
          <a:solidFill>
            <a:schemeClr val="bg1"/>
          </a:solidFill>
          <a:ln w="2857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50000"/>
              </a:lnSpc>
            </a:pPr>
            <a:r>
              <a:rPr kumimoji="1" lang="ja-JP" altLang="en-US" b="1" spc="-150" dirty="0">
                <a:ln w="0"/>
                <a:solidFill>
                  <a:schemeClr val="tx1"/>
                </a:solidFill>
                <a:effectLst>
                  <a:outerShdw blurRad="38100" dist="19050" dir="2700000" algn="tl" rotWithShape="0">
                    <a:schemeClr val="dk1">
                      <a:alpha val="40000"/>
                    </a:schemeClr>
                  </a:outerShdw>
                </a:effectLst>
              </a:rPr>
              <a:t>賛同書により運動への参加を表明</a:t>
            </a:r>
          </a:p>
        </p:txBody>
      </p:sp>
      <p:sp>
        <p:nvSpPr>
          <p:cNvPr id="35" name="正方形/長方形 34">
            <a:extLst>
              <a:ext uri="{FF2B5EF4-FFF2-40B4-BE49-F238E27FC236}">
                <a16:creationId xmlns:a16="http://schemas.microsoft.com/office/drawing/2014/main" id="{991513E6-0E1C-D6E4-9E30-A37A036E464C}"/>
              </a:ext>
            </a:extLst>
          </p:cNvPr>
          <p:cNvSpPr/>
          <p:nvPr/>
        </p:nvSpPr>
        <p:spPr>
          <a:xfrm>
            <a:off x="85726" y="2176462"/>
            <a:ext cx="333373" cy="70485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400" b="1" dirty="0"/>
              <a:t>❷</a:t>
            </a:r>
          </a:p>
        </p:txBody>
      </p:sp>
      <p:sp>
        <p:nvSpPr>
          <p:cNvPr id="36" name="正方形/長方形 35">
            <a:extLst>
              <a:ext uri="{FF2B5EF4-FFF2-40B4-BE49-F238E27FC236}">
                <a16:creationId xmlns:a16="http://schemas.microsoft.com/office/drawing/2014/main" id="{5354047D-1176-70B8-CB74-C7EDB3943520}"/>
              </a:ext>
            </a:extLst>
          </p:cNvPr>
          <p:cNvSpPr/>
          <p:nvPr/>
        </p:nvSpPr>
        <p:spPr>
          <a:xfrm>
            <a:off x="85726" y="3257549"/>
            <a:ext cx="4352924" cy="685800"/>
          </a:xfrm>
          <a:prstGeom prst="rect">
            <a:avLst/>
          </a:prstGeom>
          <a:solidFill>
            <a:schemeClr val="bg1"/>
          </a:solidFill>
          <a:ln w="2857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50000"/>
              </a:lnSpc>
            </a:pPr>
            <a:r>
              <a:rPr kumimoji="1" lang="ja-JP" altLang="en-US" b="1" spc="-150" dirty="0">
                <a:ln w="0"/>
                <a:solidFill>
                  <a:schemeClr val="tx1"/>
                </a:solidFill>
                <a:effectLst>
                  <a:outerShdw blurRad="38100" dist="19050" dir="2700000" algn="tl" rotWithShape="0">
                    <a:schemeClr val="dk1">
                      <a:alpha val="40000"/>
                    </a:schemeClr>
                  </a:outerShdw>
                </a:effectLst>
              </a:rPr>
              <a:t>所属の分会へ賛同書を提出</a:t>
            </a:r>
          </a:p>
        </p:txBody>
      </p:sp>
      <p:sp>
        <p:nvSpPr>
          <p:cNvPr id="37" name="正方形/長方形 36">
            <a:extLst>
              <a:ext uri="{FF2B5EF4-FFF2-40B4-BE49-F238E27FC236}">
                <a16:creationId xmlns:a16="http://schemas.microsoft.com/office/drawing/2014/main" id="{9EEDEA76-6767-789E-DF47-9EC42EFB05F5}"/>
              </a:ext>
            </a:extLst>
          </p:cNvPr>
          <p:cNvSpPr/>
          <p:nvPr/>
        </p:nvSpPr>
        <p:spPr>
          <a:xfrm>
            <a:off x="85726" y="3248024"/>
            <a:ext cx="333373" cy="70485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400" b="1" dirty="0"/>
              <a:t>❸</a:t>
            </a:r>
          </a:p>
        </p:txBody>
      </p:sp>
      <p:sp>
        <p:nvSpPr>
          <p:cNvPr id="38" name="正方形/長方形 37">
            <a:extLst>
              <a:ext uri="{FF2B5EF4-FFF2-40B4-BE49-F238E27FC236}">
                <a16:creationId xmlns:a16="http://schemas.microsoft.com/office/drawing/2014/main" id="{A222A59E-DD9D-FD9D-37F2-61D38760544C}"/>
              </a:ext>
            </a:extLst>
          </p:cNvPr>
          <p:cNvSpPr/>
          <p:nvPr/>
        </p:nvSpPr>
        <p:spPr>
          <a:xfrm>
            <a:off x="85726" y="4338636"/>
            <a:ext cx="4352924" cy="685800"/>
          </a:xfrm>
          <a:prstGeom prst="rect">
            <a:avLst/>
          </a:prstGeom>
          <a:solidFill>
            <a:schemeClr val="bg1"/>
          </a:solidFill>
          <a:ln w="2857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50000"/>
              </a:lnSpc>
            </a:pPr>
            <a:r>
              <a:rPr kumimoji="1" lang="ja-JP" altLang="en-US" b="1" spc="-150" dirty="0">
                <a:ln w="0"/>
                <a:solidFill>
                  <a:schemeClr val="tx1"/>
                </a:solidFill>
                <a:effectLst>
                  <a:outerShdw blurRad="38100" dist="19050" dir="2700000" algn="tl" rotWithShape="0">
                    <a:schemeClr val="dk1">
                      <a:alpha val="40000"/>
                    </a:schemeClr>
                  </a:outerShdw>
                </a:effectLst>
              </a:rPr>
              <a:t>分会は賛同書を支部へ提出</a:t>
            </a:r>
          </a:p>
        </p:txBody>
      </p:sp>
      <p:sp>
        <p:nvSpPr>
          <p:cNvPr id="39" name="正方形/長方形 38">
            <a:extLst>
              <a:ext uri="{FF2B5EF4-FFF2-40B4-BE49-F238E27FC236}">
                <a16:creationId xmlns:a16="http://schemas.microsoft.com/office/drawing/2014/main" id="{82ADE46F-087B-3DF3-556D-11FA2CEB64DF}"/>
              </a:ext>
            </a:extLst>
          </p:cNvPr>
          <p:cNvSpPr/>
          <p:nvPr/>
        </p:nvSpPr>
        <p:spPr>
          <a:xfrm>
            <a:off x="85726" y="4329111"/>
            <a:ext cx="333373" cy="70485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400" b="1" dirty="0"/>
              <a:t>❹</a:t>
            </a:r>
          </a:p>
        </p:txBody>
      </p:sp>
      <p:sp>
        <p:nvSpPr>
          <p:cNvPr id="40" name="正方形/長方形 39">
            <a:extLst>
              <a:ext uri="{FF2B5EF4-FFF2-40B4-BE49-F238E27FC236}">
                <a16:creationId xmlns:a16="http://schemas.microsoft.com/office/drawing/2014/main" id="{F1BE60EA-A273-368E-6AAD-180D5920B8A6}"/>
              </a:ext>
            </a:extLst>
          </p:cNvPr>
          <p:cNvSpPr/>
          <p:nvPr/>
        </p:nvSpPr>
        <p:spPr>
          <a:xfrm>
            <a:off x="85726" y="5419723"/>
            <a:ext cx="4352924" cy="685800"/>
          </a:xfrm>
          <a:prstGeom prst="rect">
            <a:avLst/>
          </a:prstGeom>
          <a:solidFill>
            <a:schemeClr val="bg1"/>
          </a:solidFill>
          <a:ln w="2857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50000"/>
              </a:lnSpc>
            </a:pPr>
            <a:r>
              <a:rPr kumimoji="1" lang="ja-JP" altLang="en-US" sz="1600" b="1" spc="-150" dirty="0">
                <a:ln w="0"/>
                <a:solidFill>
                  <a:schemeClr val="tx1"/>
                </a:solidFill>
                <a:effectLst>
                  <a:outerShdw blurRad="38100" dist="19050" dir="2700000" algn="tl" rotWithShape="0">
                    <a:schemeClr val="dk1">
                      <a:alpha val="40000"/>
                    </a:schemeClr>
                  </a:outerShdw>
                </a:effectLst>
              </a:rPr>
              <a:t>支部は賛同書により運動への参加を確認</a:t>
            </a:r>
          </a:p>
        </p:txBody>
      </p:sp>
      <p:sp>
        <p:nvSpPr>
          <p:cNvPr id="41" name="正方形/長方形 40">
            <a:extLst>
              <a:ext uri="{FF2B5EF4-FFF2-40B4-BE49-F238E27FC236}">
                <a16:creationId xmlns:a16="http://schemas.microsoft.com/office/drawing/2014/main" id="{EC959690-F949-876A-F6FC-80A0E9C50BE3}"/>
              </a:ext>
            </a:extLst>
          </p:cNvPr>
          <p:cNvSpPr/>
          <p:nvPr/>
        </p:nvSpPr>
        <p:spPr>
          <a:xfrm>
            <a:off x="85726" y="5410198"/>
            <a:ext cx="333373" cy="70485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400" b="1" dirty="0"/>
              <a:t>❺</a:t>
            </a:r>
          </a:p>
        </p:txBody>
      </p:sp>
      <p:pic>
        <p:nvPicPr>
          <p:cNvPr id="13" name="図 12">
            <a:extLst>
              <a:ext uri="{FF2B5EF4-FFF2-40B4-BE49-F238E27FC236}">
                <a16:creationId xmlns:a16="http://schemas.microsoft.com/office/drawing/2014/main" id="{138BE9B4-6B88-AE35-1338-8B6B17B7A661}"/>
              </a:ext>
            </a:extLst>
          </p:cNvPr>
          <p:cNvPicPr>
            <a:picLocks noChangeAspect="1"/>
          </p:cNvPicPr>
          <p:nvPr/>
        </p:nvPicPr>
        <p:blipFill>
          <a:blip r:embed="rId5"/>
          <a:stretch>
            <a:fillRect/>
          </a:stretch>
        </p:blipFill>
        <p:spPr>
          <a:xfrm>
            <a:off x="5107485" y="1415494"/>
            <a:ext cx="2601523" cy="3684110"/>
          </a:xfrm>
          <a:prstGeom prst="rect">
            <a:avLst/>
          </a:prstGeom>
          <a:ln w="3175">
            <a:solidFill>
              <a:schemeClr val="tx1">
                <a:lumMod val="85000"/>
                <a:lumOff val="15000"/>
              </a:schemeClr>
            </a:solidFill>
          </a:ln>
          <a:effectLst>
            <a:outerShdw blurRad="50800" dist="38100" dir="2700000" algn="tl" rotWithShape="0">
              <a:prstClr val="black">
                <a:alpha val="40000"/>
              </a:prstClr>
            </a:outerShdw>
          </a:effectLst>
        </p:spPr>
      </p:pic>
      <p:pic>
        <p:nvPicPr>
          <p:cNvPr id="14" name="図 13">
            <a:extLst>
              <a:ext uri="{FF2B5EF4-FFF2-40B4-BE49-F238E27FC236}">
                <a16:creationId xmlns:a16="http://schemas.microsoft.com/office/drawing/2014/main" id="{77FAA229-FFC7-6F45-457B-7BB46BFB2615}"/>
              </a:ext>
            </a:extLst>
          </p:cNvPr>
          <p:cNvPicPr>
            <a:picLocks noChangeAspect="1"/>
          </p:cNvPicPr>
          <p:nvPr/>
        </p:nvPicPr>
        <p:blipFill rotWithShape="1">
          <a:blip r:embed="rId6">
            <a:extLst>
              <a:ext uri="{28A0092B-C50C-407E-A947-70E740481C1C}">
                <a14:useLocalDpi xmlns:a14="http://schemas.microsoft.com/office/drawing/2010/main" val="0"/>
              </a:ext>
            </a:extLst>
          </a:blip>
          <a:srcRect l="44945" r="35625" b="33682"/>
          <a:stretch/>
        </p:blipFill>
        <p:spPr>
          <a:xfrm>
            <a:off x="6993884" y="2311118"/>
            <a:ext cx="1776657" cy="3183660"/>
          </a:xfrm>
          <a:prstGeom prst="rect">
            <a:avLst/>
          </a:prstGeom>
        </p:spPr>
      </p:pic>
      <p:sp>
        <p:nvSpPr>
          <p:cNvPr id="15" name="四角形: 角を丸くする 14">
            <a:extLst>
              <a:ext uri="{FF2B5EF4-FFF2-40B4-BE49-F238E27FC236}">
                <a16:creationId xmlns:a16="http://schemas.microsoft.com/office/drawing/2014/main" id="{038034B8-A836-0F1A-BB6A-0FB7C4FDE4B5}"/>
              </a:ext>
            </a:extLst>
          </p:cNvPr>
          <p:cNvSpPr/>
          <p:nvPr/>
        </p:nvSpPr>
        <p:spPr>
          <a:xfrm>
            <a:off x="6847835" y="5361250"/>
            <a:ext cx="2048517" cy="348984"/>
          </a:xfrm>
          <a:prstGeom prst="roundRect">
            <a:avLst>
              <a:gd name="adj" fmla="val 50000"/>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運動実施責任者</a:t>
            </a:r>
          </a:p>
        </p:txBody>
      </p:sp>
      <p:sp>
        <p:nvSpPr>
          <p:cNvPr id="4" name="正方形/長方形 3">
            <a:extLst>
              <a:ext uri="{FF2B5EF4-FFF2-40B4-BE49-F238E27FC236}">
                <a16:creationId xmlns:a16="http://schemas.microsoft.com/office/drawing/2014/main" id="{1C7218F6-F53D-6062-B77A-C4657CB8AE1E}"/>
              </a:ext>
            </a:extLst>
          </p:cNvPr>
          <p:cNvSpPr/>
          <p:nvPr/>
        </p:nvSpPr>
        <p:spPr>
          <a:xfrm>
            <a:off x="4743451" y="5836299"/>
            <a:ext cx="4154883" cy="685800"/>
          </a:xfrm>
          <a:prstGeom prst="rect">
            <a:avLst/>
          </a:prstGeom>
          <a:noFill/>
          <a:ln w="28575">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19075" indent="-219075"/>
            <a:r>
              <a:rPr kumimoji="1" lang="en-US" altLang="ja-JP" sz="2000" b="1" spc="-150" dirty="0">
                <a:ln w="0"/>
                <a:solidFill>
                  <a:srgbClr val="EA344A"/>
                </a:solidFill>
                <a:effectLst>
                  <a:outerShdw blurRad="50800" dist="38100" dir="2700000" algn="tl" rotWithShape="0">
                    <a:prstClr val="black"/>
                  </a:outerShdw>
                </a:effectLst>
              </a:rPr>
              <a:t>※ </a:t>
            </a:r>
            <a:r>
              <a:rPr kumimoji="1" lang="ja-JP" altLang="en-US" sz="2000" b="1" spc="-150" dirty="0">
                <a:ln w="0"/>
                <a:solidFill>
                  <a:srgbClr val="EA344A"/>
                </a:solidFill>
                <a:effectLst>
                  <a:outerShdw blurRad="50800" dist="38100" dir="2700000" algn="tl" rotWithShape="0">
                    <a:prstClr val="black"/>
                  </a:outerShdw>
                </a:effectLst>
              </a:rPr>
              <a:t>賛同書の写しを掲示し、事業場内で運動への参加を周知</a:t>
            </a:r>
          </a:p>
        </p:txBody>
      </p:sp>
      <p:grpSp>
        <p:nvGrpSpPr>
          <p:cNvPr id="11" name="グループ化 10">
            <a:extLst>
              <a:ext uri="{FF2B5EF4-FFF2-40B4-BE49-F238E27FC236}">
                <a16:creationId xmlns:a16="http://schemas.microsoft.com/office/drawing/2014/main" id="{505CBCDF-E642-17FC-A600-39E0E7FEC200}"/>
              </a:ext>
            </a:extLst>
          </p:cNvPr>
          <p:cNvGrpSpPr/>
          <p:nvPr/>
        </p:nvGrpSpPr>
        <p:grpSpPr>
          <a:xfrm rot="5400000">
            <a:off x="2088355" y="1838325"/>
            <a:ext cx="381000" cy="300038"/>
            <a:chOff x="-762000" y="2185987"/>
            <a:chExt cx="381000" cy="300038"/>
          </a:xfrm>
          <a:solidFill>
            <a:schemeClr val="tx1">
              <a:lumMod val="50000"/>
              <a:lumOff val="50000"/>
            </a:schemeClr>
          </a:solidFill>
        </p:grpSpPr>
        <p:sp>
          <p:nvSpPr>
            <p:cNvPr id="8" name="矢印: 山形 7">
              <a:extLst>
                <a:ext uri="{FF2B5EF4-FFF2-40B4-BE49-F238E27FC236}">
                  <a16:creationId xmlns:a16="http://schemas.microsoft.com/office/drawing/2014/main" id="{053468B8-1B5F-2CB7-F5B5-D23F1E3A3BA2}"/>
                </a:ext>
              </a:extLst>
            </p:cNvPr>
            <p:cNvSpPr/>
            <p:nvPr/>
          </p:nvSpPr>
          <p:spPr>
            <a:xfrm>
              <a:off x="-590550" y="2185987"/>
              <a:ext cx="209550" cy="300038"/>
            </a:xfrm>
            <a:prstGeom prst="chevron">
              <a:avLst/>
            </a:prstGeom>
            <a:grp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矢印: 山形 9">
              <a:extLst>
                <a:ext uri="{FF2B5EF4-FFF2-40B4-BE49-F238E27FC236}">
                  <a16:creationId xmlns:a16="http://schemas.microsoft.com/office/drawing/2014/main" id="{ADBC0EA9-B36E-9C93-7AF3-F0C5E7AEAB90}"/>
                </a:ext>
              </a:extLst>
            </p:cNvPr>
            <p:cNvSpPr/>
            <p:nvPr/>
          </p:nvSpPr>
          <p:spPr>
            <a:xfrm>
              <a:off x="-762000" y="2185987"/>
              <a:ext cx="209550" cy="300038"/>
            </a:xfrm>
            <a:prstGeom prst="chevron">
              <a:avLst/>
            </a:prstGeom>
            <a:grp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2" name="グループ化 11">
            <a:extLst>
              <a:ext uri="{FF2B5EF4-FFF2-40B4-BE49-F238E27FC236}">
                <a16:creationId xmlns:a16="http://schemas.microsoft.com/office/drawing/2014/main" id="{BDFE73C8-73CE-BB35-F7F8-4271422AE4FE}"/>
              </a:ext>
            </a:extLst>
          </p:cNvPr>
          <p:cNvGrpSpPr/>
          <p:nvPr/>
        </p:nvGrpSpPr>
        <p:grpSpPr>
          <a:xfrm rot="5400000">
            <a:off x="2095500" y="2917030"/>
            <a:ext cx="381000" cy="300038"/>
            <a:chOff x="-762000" y="2185987"/>
            <a:chExt cx="381000" cy="300038"/>
          </a:xfrm>
          <a:solidFill>
            <a:schemeClr val="tx1">
              <a:lumMod val="50000"/>
              <a:lumOff val="50000"/>
            </a:schemeClr>
          </a:solidFill>
        </p:grpSpPr>
        <p:sp>
          <p:nvSpPr>
            <p:cNvPr id="17" name="矢印: 山形 16">
              <a:extLst>
                <a:ext uri="{FF2B5EF4-FFF2-40B4-BE49-F238E27FC236}">
                  <a16:creationId xmlns:a16="http://schemas.microsoft.com/office/drawing/2014/main" id="{F15B5376-7A78-F388-0BBC-35B33B385BAC}"/>
                </a:ext>
              </a:extLst>
            </p:cNvPr>
            <p:cNvSpPr/>
            <p:nvPr/>
          </p:nvSpPr>
          <p:spPr>
            <a:xfrm>
              <a:off x="-590550" y="2185987"/>
              <a:ext cx="209550" cy="300038"/>
            </a:xfrm>
            <a:prstGeom prst="chevron">
              <a:avLst/>
            </a:prstGeom>
            <a:grp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矢印: 山形 17">
              <a:extLst>
                <a:ext uri="{FF2B5EF4-FFF2-40B4-BE49-F238E27FC236}">
                  <a16:creationId xmlns:a16="http://schemas.microsoft.com/office/drawing/2014/main" id="{223CFFD4-9FC4-1CBD-6724-12DA007E1F68}"/>
                </a:ext>
              </a:extLst>
            </p:cNvPr>
            <p:cNvSpPr/>
            <p:nvPr/>
          </p:nvSpPr>
          <p:spPr>
            <a:xfrm>
              <a:off x="-762000" y="2185987"/>
              <a:ext cx="209550" cy="300038"/>
            </a:xfrm>
            <a:prstGeom prst="chevron">
              <a:avLst/>
            </a:prstGeom>
            <a:grp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9" name="グループ化 18">
            <a:extLst>
              <a:ext uri="{FF2B5EF4-FFF2-40B4-BE49-F238E27FC236}">
                <a16:creationId xmlns:a16="http://schemas.microsoft.com/office/drawing/2014/main" id="{FF7B2D44-7A03-B477-9A0B-87438A856652}"/>
              </a:ext>
            </a:extLst>
          </p:cNvPr>
          <p:cNvGrpSpPr/>
          <p:nvPr/>
        </p:nvGrpSpPr>
        <p:grpSpPr>
          <a:xfrm rot="5400000">
            <a:off x="2088355" y="3993355"/>
            <a:ext cx="381000" cy="300038"/>
            <a:chOff x="-762000" y="2185987"/>
            <a:chExt cx="381000" cy="300038"/>
          </a:xfrm>
          <a:solidFill>
            <a:schemeClr val="tx1">
              <a:lumMod val="50000"/>
              <a:lumOff val="50000"/>
            </a:schemeClr>
          </a:solidFill>
        </p:grpSpPr>
        <p:sp>
          <p:nvSpPr>
            <p:cNvPr id="23" name="矢印: 山形 22">
              <a:extLst>
                <a:ext uri="{FF2B5EF4-FFF2-40B4-BE49-F238E27FC236}">
                  <a16:creationId xmlns:a16="http://schemas.microsoft.com/office/drawing/2014/main" id="{2365508A-9D34-9D5C-FF6F-6581444B6BA6}"/>
                </a:ext>
              </a:extLst>
            </p:cNvPr>
            <p:cNvSpPr/>
            <p:nvPr/>
          </p:nvSpPr>
          <p:spPr>
            <a:xfrm>
              <a:off x="-590550" y="2185987"/>
              <a:ext cx="209550" cy="300038"/>
            </a:xfrm>
            <a:prstGeom prst="chevron">
              <a:avLst/>
            </a:prstGeom>
            <a:grp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矢印: 山形 23">
              <a:extLst>
                <a:ext uri="{FF2B5EF4-FFF2-40B4-BE49-F238E27FC236}">
                  <a16:creationId xmlns:a16="http://schemas.microsoft.com/office/drawing/2014/main" id="{93C56FFC-3DD8-2A66-4A44-B39B9AC30785}"/>
                </a:ext>
              </a:extLst>
            </p:cNvPr>
            <p:cNvSpPr/>
            <p:nvPr/>
          </p:nvSpPr>
          <p:spPr>
            <a:xfrm>
              <a:off x="-762000" y="2185987"/>
              <a:ext cx="209550" cy="300038"/>
            </a:xfrm>
            <a:prstGeom prst="chevron">
              <a:avLst/>
            </a:prstGeom>
            <a:grp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25" name="グループ化 24">
            <a:extLst>
              <a:ext uri="{FF2B5EF4-FFF2-40B4-BE49-F238E27FC236}">
                <a16:creationId xmlns:a16="http://schemas.microsoft.com/office/drawing/2014/main" id="{F871AA99-7FDB-9919-6E1F-A446B2C179AC}"/>
              </a:ext>
            </a:extLst>
          </p:cNvPr>
          <p:cNvGrpSpPr/>
          <p:nvPr/>
        </p:nvGrpSpPr>
        <p:grpSpPr>
          <a:xfrm rot="5400000">
            <a:off x="2088355" y="5069679"/>
            <a:ext cx="381000" cy="300038"/>
            <a:chOff x="-762000" y="2185987"/>
            <a:chExt cx="381000" cy="300038"/>
          </a:xfrm>
          <a:solidFill>
            <a:schemeClr val="tx1">
              <a:lumMod val="50000"/>
              <a:lumOff val="50000"/>
            </a:schemeClr>
          </a:solidFill>
        </p:grpSpPr>
        <p:sp>
          <p:nvSpPr>
            <p:cNvPr id="26" name="矢印: 山形 25">
              <a:extLst>
                <a:ext uri="{FF2B5EF4-FFF2-40B4-BE49-F238E27FC236}">
                  <a16:creationId xmlns:a16="http://schemas.microsoft.com/office/drawing/2014/main" id="{D7FD988E-27E8-13D1-9B97-C57A13D10DD7}"/>
                </a:ext>
              </a:extLst>
            </p:cNvPr>
            <p:cNvSpPr/>
            <p:nvPr/>
          </p:nvSpPr>
          <p:spPr>
            <a:xfrm>
              <a:off x="-590550" y="2185987"/>
              <a:ext cx="209550" cy="300038"/>
            </a:xfrm>
            <a:prstGeom prst="chevron">
              <a:avLst/>
            </a:prstGeom>
            <a:grp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矢印: 山形 26">
              <a:extLst>
                <a:ext uri="{FF2B5EF4-FFF2-40B4-BE49-F238E27FC236}">
                  <a16:creationId xmlns:a16="http://schemas.microsoft.com/office/drawing/2014/main" id="{080C6103-B9A6-E608-E58A-37943E673E80}"/>
                </a:ext>
              </a:extLst>
            </p:cNvPr>
            <p:cNvSpPr/>
            <p:nvPr/>
          </p:nvSpPr>
          <p:spPr>
            <a:xfrm>
              <a:off x="-762000" y="2185987"/>
              <a:ext cx="209550" cy="300038"/>
            </a:xfrm>
            <a:prstGeom prst="chevron">
              <a:avLst/>
            </a:prstGeom>
            <a:grp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2573694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F636745-6A27-F184-F7B2-9E3EAE411C0C}"/>
              </a:ext>
            </a:extLst>
          </p:cNvPr>
          <p:cNvPicPr>
            <a:picLocks noChangeAspect="1"/>
          </p:cNvPicPr>
          <p:nvPr/>
        </p:nvPicPr>
        <p:blipFill>
          <a:blip r:embed="rId4">
            <a:alphaModFix amt="43000"/>
            <a:extLst>
              <a:ext uri="{28A0092B-C50C-407E-A947-70E740481C1C}">
                <a14:useLocalDpi xmlns:a14="http://schemas.microsoft.com/office/drawing/2010/main" val="0"/>
              </a:ext>
            </a:extLst>
          </a:blip>
          <a:stretch>
            <a:fillRect/>
          </a:stretch>
        </p:blipFill>
        <p:spPr>
          <a:xfrm>
            <a:off x="0" y="1148455"/>
            <a:ext cx="9144000" cy="5499995"/>
          </a:xfrm>
          <a:prstGeom prst="ellipse">
            <a:avLst/>
          </a:prstGeom>
          <a:ln>
            <a:solidFill>
              <a:srgbClr val="FF7575"/>
            </a:solidFill>
          </a:ln>
          <a:effectLst>
            <a:softEdge rad="112500"/>
          </a:effectLst>
        </p:spPr>
      </p:pic>
      <p:sp>
        <p:nvSpPr>
          <p:cNvPr id="2" name="四角形: 角を丸くする 1">
            <a:extLst>
              <a:ext uri="{FF2B5EF4-FFF2-40B4-BE49-F238E27FC236}">
                <a16:creationId xmlns:a16="http://schemas.microsoft.com/office/drawing/2014/main" id="{7E3FC0D5-6FCE-3EE2-9E77-83D5C579EA43}"/>
              </a:ext>
            </a:extLst>
          </p:cNvPr>
          <p:cNvSpPr/>
          <p:nvPr/>
        </p:nvSpPr>
        <p:spPr>
          <a:xfrm>
            <a:off x="85725" y="219075"/>
            <a:ext cx="6105525" cy="523875"/>
          </a:xfrm>
          <a:prstGeom prst="roundRect">
            <a:avLst>
              <a:gd name="adj" fmla="val 50000"/>
            </a:avLst>
          </a:prstGeom>
          <a:solidFill>
            <a:srgbClr val="F0E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2EC49A64-982D-5579-0D74-DE034F753690}"/>
              </a:ext>
            </a:extLst>
          </p:cNvPr>
          <p:cNvSpPr/>
          <p:nvPr/>
        </p:nvSpPr>
        <p:spPr>
          <a:xfrm>
            <a:off x="0" y="219075"/>
            <a:ext cx="571500" cy="52387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C0111510-05B9-F40C-0F10-17FCDDCF9D5E}"/>
              </a:ext>
            </a:extLst>
          </p:cNvPr>
          <p:cNvSpPr txBox="1"/>
          <p:nvPr/>
        </p:nvSpPr>
        <p:spPr>
          <a:xfrm>
            <a:off x="600075" y="268099"/>
            <a:ext cx="5400675" cy="461665"/>
          </a:xfrm>
          <a:prstGeom prst="rect">
            <a:avLst/>
          </a:prstGeom>
          <a:noFill/>
        </p:spPr>
        <p:txBody>
          <a:bodyPr wrap="square">
            <a:spAutoFit/>
          </a:bodyPr>
          <a:lstStyle/>
          <a:p>
            <a:r>
              <a:rPr kumimoji="1" lang="ja-JP" altLang="en-US" sz="2400" b="1" dirty="0">
                <a:solidFill>
                  <a:prstClr val="black"/>
                </a:solidFill>
                <a:latin typeface="Calibri" panose="020F0502020204030204"/>
                <a:ea typeface="游ゴシック" panose="020B0400000000000000" pitchFamily="50" charset="-128"/>
              </a:rPr>
              <a:t>事業場並びに作業所への運動の周知　</a:t>
            </a:r>
            <a:endParaRPr lang="ja-JP" altLang="en-US" sz="2400" dirty="0"/>
          </a:p>
        </p:txBody>
      </p:sp>
      <p:sp>
        <p:nvSpPr>
          <p:cNvPr id="9" name="テキスト ボックス 8">
            <a:extLst>
              <a:ext uri="{FF2B5EF4-FFF2-40B4-BE49-F238E27FC236}">
                <a16:creationId xmlns:a16="http://schemas.microsoft.com/office/drawing/2014/main" id="{804EC4EB-0609-011D-7B97-37795D61B671}"/>
              </a:ext>
            </a:extLst>
          </p:cNvPr>
          <p:cNvSpPr txBox="1"/>
          <p:nvPr/>
        </p:nvSpPr>
        <p:spPr>
          <a:xfrm>
            <a:off x="28575" y="238780"/>
            <a:ext cx="390524" cy="523220"/>
          </a:xfrm>
          <a:prstGeom prst="rect">
            <a:avLst/>
          </a:prstGeom>
          <a:noFill/>
        </p:spPr>
        <p:txBody>
          <a:bodyPr wrap="square">
            <a:spAutoFit/>
          </a:bodyPr>
          <a:lstStyle/>
          <a:p>
            <a:r>
              <a:rPr lang="ja-JP" altLang="en-US" sz="2800" b="1" dirty="0">
                <a:solidFill>
                  <a:schemeClr val="bg1"/>
                </a:solidFill>
              </a:rPr>
              <a:t>２</a:t>
            </a:r>
          </a:p>
        </p:txBody>
      </p:sp>
      <p:sp>
        <p:nvSpPr>
          <p:cNvPr id="20" name="正方形/長方形 19">
            <a:extLst>
              <a:ext uri="{FF2B5EF4-FFF2-40B4-BE49-F238E27FC236}">
                <a16:creationId xmlns:a16="http://schemas.microsoft.com/office/drawing/2014/main" id="{30D0D698-CB37-5086-B959-057168D35B6A}"/>
              </a:ext>
            </a:extLst>
          </p:cNvPr>
          <p:cNvSpPr/>
          <p:nvPr/>
        </p:nvSpPr>
        <p:spPr>
          <a:xfrm>
            <a:off x="0" y="811024"/>
            <a:ext cx="7105650" cy="2453619"/>
          </a:xfrm>
          <a:prstGeom prst="rect">
            <a:avLst/>
          </a:prstGeom>
          <a:solidFill>
            <a:srgbClr val="F0EA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9CE72D2C-D0A1-5493-582F-5F8021F9976D}"/>
              </a:ext>
            </a:extLst>
          </p:cNvPr>
          <p:cNvSpPr/>
          <p:nvPr/>
        </p:nvSpPr>
        <p:spPr>
          <a:xfrm>
            <a:off x="85725" y="952500"/>
            <a:ext cx="6372226" cy="685800"/>
          </a:xfrm>
          <a:prstGeom prst="rect">
            <a:avLst/>
          </a:prstGeom>
          <a:solidFill>
            <a:schemeClr val="bg1"/>
          </a:solidFill>
          <a:ln w="2857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50000"/>
              </a:lnSpc>
            </a:pPr>
            <a:r>
              <a:rPr kumimoji="1" lang="ja-JP" altLang="en-US" b="1" spc="-150" dirty="0">
                <a:ln w="0"/>
                <a:solidFill>
                  <a:schemeClr val="tx1"/>
                </a:solidFill>
                <a:effectLst>
                  <a:outerShdw blurRad="38100" dist="19050" dir="2700000" algn="tl" rotWithShape="0">
                    <a:schemeClr val="dk1">
                      <a:alpha val="40000"/>
                    </a:schemeClr>
                  </a:outerShdw>
                </a:effectLst>
              </a:rPr>
              <a:t>事業場並びに各作業所において運動周知並びに概要の説明</a:t>
            </a:r>
          </a:p>
        </p:txBody>
      </p:sp>
      <p:sp>
        <p:nvSpPr>
          <p:cNvPr id="22" name="正方形/長方形 21">
            <a:extLst>
              <a:ext uri="{FF2B5EF4-FFF2-40B4-BE49-F238E27FC236}">
                <a16:creationId xmlns:a16="http://schemas.microsoft.com/office/drawing/2014/main" id="{53D5BCC6-8ACD-B334-40AC-119F3E0D8223}"/>
              </a:ext>
            </a:extLst>
          </p:cNvPr>
          <p:cNvSpPr/>
          <p:nvPr/>
        </p:nvSpPr>
        <p:spPr>
          <a:xfrm>
            <a:off x="85725" y="942975"/>
            <a:ext cx="333373" cy="70485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b="1" dirty="0"/>
          </a:p>
        </p:txBody>
      </p:sp>
      <p:pic>
        <p:nvPicPr>
          <p:cNvPr id="14" name="図 13">
            <a:extLst>
              <a:ext uri="{FF2B5EF4-FFF2-40B4-BE49-F238E27FC236}">
                <a16:creationId xmlns:a16="http://schemas.microsoft.com/office/drawing/2014/main" id="{77FAA229-FFC7-6F45-457B-7BB46BFB2615}"/>
              </a:ext>
            </a:extLst>
          </p:cNvPr>
          <p:cNvPicPr>
            <a:picLocks noChangeAspect="1"/>
          </p:cNvPicPr>
          <p:nvPr/>
        </p:nvPicPr>
        <p:blipFill rotWithShape="1">
          <a:blip r:embed="rId5">
            <a:extLst>
              <a:ext uri="{28A0092B-C50C-407E-A947-70E740481C1C}">
                <a14:useLocalDpi xmlns:a14="http://schemas.microsoft.com/office/drawing/2010/main" val="0"/>
              </a:ext>
            </a:extLst>
          </a:blip>
          <a:srcRect l="44945" r="35625" b="33682"/>
          <a:stretch/>
        </p:blipFill>
        <p:spPr>
          <a:xfrm>
            <a:off x="452755" y="3101081"/>
            <a:ext cx="1776657" cy="3183660"/>
          </a:xfrm>
          <a:prstGeom prst="rect">
            <a:avLst/>
          </a:prstGeom>
        </p:spPr>
      </p:pic>
      <p:sp>
        <p:nvSpPr>
          <p:cNvPr id="15" name="四角形: 角を丸くする 14">
            <a:extLst>
              <a:ext uri="{FF2B5EF4-FFF2-40B4-BE49-F238E27FC236}">
                <a16:creationId xmlns:a16="http://schemas.microsoft.com/office/drawing/2014/main" id="{038034B8-A836-0F1A-BB6A-0FB7C4FDE4B5}"/>
              </a:ext>
            </a:extLst>
          </p:cNvPr>
          <p:cNvSpPr/>
          <p:nvPr/>
        </p:nvSpPr>
        <p:spPr>
          <a:xfrm>
            <a:off x="306706" y="6151213"/>
            <a:ext cx="2048517" cy="348984"/>
          </a:xfrm>
          <a:prstGeom prst="roundRect">
            <a:avLst>
              <a:gd name="adj" fmla="val 50000"/>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運動実施責任者</a:t>
            </a:r>
          </a:p>
        </p:txBody>
      </p:sp>
      <p:sp>
        <p:nvSpPr>
          <p:cNvPr id="4" name="正方形/長方形 3">
            <a:extLst>
              <a:ext uri="{FF2B5EF4-FFF2-40B4-BE49-F238E27FC236}">
                <a16:creationId xmlns:a16="http://schemas.microsoft.com/office/drawing/2014/main" id="{D0C4A61E-12E2-8C65-5030-6848C2480D87}"/>
              </a:ext>
            </a:extLst>
          </p:cNvPr>
          <p:cNvSpPr/>
          <p:nvPr/>
        </p:nvSpPr>
        <p:spPr>
          <a:xfrm>
            <a:off x="85723" y="1758931"/>
            <a:ext cx="6880095" cy="639026"/>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5725" lvl="1">
              <a:lnSpc>
                <a:spcPct val="150000"/>
              </a:lnSpc>
            </a:pPr>
            <a:r>
              <a:rPr kumimoji="1" lang="ja-JP" altLang="en-US" b="1" spc="-150" dirty="0">
                <a:ln w="0"/>
                <a:solidFill>
                  <a:schemeClr val="tx1"/>
                </a:solidFill>
                <a:effectLst>
                  <a:outerShdw blurRad="38100" dist="19050" dir="2700000" algn="tl" rotWithShape="0">
                    <a:schemeClr val="dk1">
                      <a:alpha val="40000"/>
                    </a:schemeClr>
                  </a:outerShdw>
                </a:effectLst>
              </a:rPr>
              <a:t>〇 運動実施責任者は運動の概要説明</a:t>
            </a:r>
            <a:endParaRPr kumimoji="1" lang="en-US" altLang="ja-JP" b="1" spc="-150" dirty="0">
              <a:ln w="0"/>
              <a:solidFill>
                <a:schemeClr val="tx1"/>
              </a:solidFill>
              <a:effectLst>
                <a:outerShdw blurRad="38100" dist="19050" dir="2700000" algn="tl" rotWithShape="0">
                  <a:schemeClr val="dk1">
                    <a:alpha val="40000"/>
                  </a:schemeClr>
                </a:outerShdw>
              </a:effectLst>
            </a:endParaRPr>
          </a:p>
        </p:txBody>
      </p:sp>
      <p:pic>
        <p:nvPicPr>
          <p:cNvPr id="10" name="図 9">
            <a:extLst>
              <a:ext uri="{FF2B5EF4-FFF2-40B4-BE49-F238E27FC236}">
                <a16:creationId xmlns:a16="http://schemas.microsoft.com/office/drawing/2014/main" id="{1F1B84FE-E5A2-64A6-62E1-9C870268BB55}"/>
              </a:ext>
            </a:extLst>
          </p:cNvPr>
          <p:cNvPicPr>
            <a:picLocks noChangeAspect="1"/>
          </p:cNvPicPr>
          <p:nvPr/>
        </p:nvPicPr>
        <p:blipFill>
          <a:blip r:embed="rId6"/>
          <a:stretch>
            <a:fillRect/>
          </a:stretch>
        </p:blipFill>
        <p:spPr>
          <a:xfrm rot="21265779">
            <a:off x="4925200" y="3351132"/>
            <a:ext cx="2151098" cy="3051870"/>
          </a:xfrm>
          <a:prstGeom prst="rect">
            <a:avLst/>
          </a:prstGeom>
          <a:ln w="3175">
            <a:solidFill>
              <a:schemeClr val="tx1">
                <a:lumMod val="50000"/>
                <a:lumOff val="50000"/>
              </a:schemeClr>
            </a:solidFill>
          </a:ln>
          <a:effectLst>
            <a:outerShdw blurRad="50800" dist="38100" dir="2700000" algn="tl" rotWithShape="0">
              <a:prstClr val="black">
                <a:alpha val="40000"/>
              </a:prstClr>
            </a:outerShdw>
          </a:effectLst>
        </p:spPr>
      </p:pic>
      <p:pic>
        <p:nvPicPr>
          <p:cNvPr id="11" name="図 10">
            <a:extLst>
              <a:ext uri="{FF2B5EF4-FFF2-40B4-BE49-F238E27FC236}">
                <a16:creationId xmlns:a16="http://schemas.microsoft.com/office/drawing/2014/main" id="{4E1171AA-E1B9-6A8A-51DD-B08ADDF995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8017" y="1100086"/>
            <a:ext cx="1573546" cy="5380784"/>
          </a:xfrm>
          <a:prstGeom prst="rect">
            <a:avLst/>
          </a:prstGeom>
          <a:effectLst>
            <a:outerShdw blurRad="50800" dist="38100" dir="2700000" algn="tl" rotWithShape="0">
              <a:prstClr val="black">
                <a:alpha val="40000"/>
              </a:prstClr>
            </a:outerShdw>
          </a:effectLst>
        </p:spPr>
      </p:pic>
      <p:pic>
        <p:nvPicPr>
          <p:cNvPr id="17" name="図 16">
            <a:extLst>
              <a:ext uri="{FF2B5EF4-FFF2-40B4-BE49-F238E27FC236}">
                <a16:creationId xmlns:a16="http://schemas.microsoft.com/office/drawing/2014/main" id="{D5DE3EF8-2AC8-6983-F36A-0898C5E24EFE}"/>
              </a:ext>
            </a:extLst>
          </p:cNvPr>
          <p:cNvPicPr>
            <a:picLocks noChangeAspect="1"/>
          </p:cNvPicPr>
          <p:nvPr/>
        </p:nvPicPr>
        <p:blipFill rotWithShape="1">
          <a:blip r:embed="rId8">
            <a:extLst>
              <a:ext uri="{28A0092B-C50C-407E-A947-70E740481C1C}">
                <a14:useLocalDpi xmlns:a14="http://schemas.microsoft.com/office/drawing/2010/main" val="0"/>
              </a:ext>
            </a:extLst>
          </a:blip>
          <a:srcRect l="24004" t="1" r="26724" b="44611"/>
          <a:stretch/>
        </p:blipFill>
        <p:spPr>
          <a:xfrm>
            <a:off x="2658125" y="3301881"/>
            <a:ext cx="1913875" cy="2982859"/>
          </a:xfrm>
          <a:prstGeom prst="rect">
            <a:avLst/>
          </a:prstGeom>
        </p:spPr>
      </p:pic>
      <p:sp>
        <p:nvSpPr>
          <p:cNvPr id="18" name="四角形: 角を丸くする 17">
            <a:extLst>
              <a:ext uri="{FF2B5EF4-FFF2-40B4-BE49-F238E27FC236}">
                <a16:creationId xmlns:a16="http://schemas.microsoft.com/office/drawing/2014/main" id="{C910057C-BB33-70B7-005F-FF82BA78BBC7}"/>
              </a:ext>
            </a:extLst>
          </p:cNvPr>
          <p:cNvSpPr/>
          <p:nvPr/>
        </p:nvSpPr>
        <p:spPr>
          <a:xfrm>
            <a:off x="2590803" y="6158801"/>
            <a:ext cx="2048517" cy="348984"/>
          </a:xfrm>
          <a:prstGeom prst="roundRect">
            <a:avLst>
              <a:gd name="adj" fmla="val 5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b="1" dirty="0"/>
              <a:t>作業所長</a:t>
            </a:r>
          </a:p>
        </p:txBody>
      </p:sp>
      <p:sp>
        <p:nvSpPr>
          <p:cNvPr id="19" name="正方形/長方形 18">
            <a:extLst>
              <a:ext uri="{FF2B5EF4-FFF2-40B4-BE49-F238E27FC236}">
                <a16:creationId xmlns:a16="http://schemas.microsoft.com/office/drawing/2014/main" id="{D1E0E6CB-87F1-F3FB-6FB6-45F2753B727F}"/>
              </a:ext>
            </a:extLst>
          </p:cNvPr>
          <p:cNvSpPr/>
          <p:nvPr/>
        </p:nvSpPr>
        <p:spPr>
          <a:xfrm>
            <a:off x="85723" y="2473830"/>
            <a:ext cx="6880095" cy="639026"/>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5725" lvl="1">
              <a:lnSpc>
                <a:spcPct val="150000"/>
              </a:lnSpc>
            </a:pPr>
            <a:r>
              <a:rPr kumimoji="1" lang="ja-JP" altLang="en-US" b="1" spc="-150" dirty="0">
                <a:ln w="0"/>
                <a:solidFill>
                  <a:schemeClr val="tx1"/>
                </a:solidFill>
                <a:effectLst>
                  <a:outerShdw blurRad="38100" dist="19050" dir="2700000" algn="tl" rotWithShape="0">
                    <a:schemeClr val="dk1">
                      <a:alpha val="40000"/>
                    </a:schemeClr>
                  </a:outerShdw>
                </a:effectLst>
              </a:rPr>
              <a:t>〇 作業所</a:t>
            </a:r>
            <a:r>
              <a:rPr kumimoji="1" lang="en-US" altLang="ja-JP" b="1" spc="-150" dirty="0">
                <a:ln w="0"/>
                <a:solidFill>
                  <a:schemeClr val="tx1"/>
                </a:solidFill>
                <a:effectLst>
                  <a:outerShdw blurRad="38100" dist="19050" dir="2700000" algn="tl" rotWithShape="0">
                    <a:schemeClr val="dk1">
                      <a:alpha val="40000"/>
                    </a:schemeClr>
                  </a:outerShdw>
                </a:effectLst>
              </a:rPr>
              <a:t>(</a:t>
            </a:r>
            <a:r>
              <a:rPr kumimoji="1" lang="ja-JP" altLang="en-US" b="1" spc="-150" dirty="0">
                <a:ln w="0"/>
                <a:solidFill>
                  <a:schemeClr val="tx1"/>
                </a:solidFill>
                <a:effectLst>
                  <a:outerShdw blurRad="38100" dist="19050" dir="2700000" algn="tl" rotWithShape="0">
                    <a:schemeClr val="dk1">
                      <a:alpha val="40000"/>
                    </a:schemeClr>
                  </a:outerShdw>
                </a:effectLst>
              </a:rPr>
              <a:t>所長</a:t>
            </a:r>
            <a:r>
              <a:rPr kumimoji="1" lang="en-US" altLang="ja-JP" b="1" spc="-150" dirty="0">
                <a:ln w="0"/>
                <a:solidFill>
                  <a:schemeClr val="tx1"/>
                </a:solidFill>
                <a:effectLst>
                  <a:outerShdw blurRad="38100" dist="19050" dir="2700000" algn="tl" rotWithShape="0">
                    <a:schemeClr val="dk1">
                      <a:alpha val="40000"/>
                    </a:schemeClr>
                  </a:outerShdw>
                </a:effectLst>
              </a:rPr>
              <a:t>)</a:t>
            </a:r>
            <a:r>
              <a:rPr kumimoji="1" lang="ja-JP" altLang="en-US" b="1" spc="-150" dirty="0">
                <a:ln w="0"/>
                <a:solidFill>
                  <a:schemeClr val="tx1"/>
                </a:solidFill>
                <a:effectLst>
                  <a:outerShdw blurRad="38100" dist="19050" dir="2700000" algn="tl" rotWithShape="0">
                    <a:schemeClr val="dk1">
                      <a:alpha val="40000"/>
                    </a:schemeClr>
                  </a:outerShdw>
                </a:effectLst>
              </a:rPr>
              <a:t>において、運動用懸垂幕を掲示し、運動の周知を図る</a:t>
            </a:r>
          </a:p>
        </p:txBody>
      </p:sp>
    </p:spTree>
    <p:extLst>
      <p:ext uri="{BB962C8B-B14F-4D97-AF65-F5344CB8AC3E}">
        <p14:creationId xmlns:p14="http://schemas.microsoft.com/office/powerpoint/2010/main" val="1826944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82BB58A9-5A44-1894-9D2B-192BCC36CF6A}"/>
              </a:ext>
            </a:extLst>
          </p:cNvPr>
          <p:cNvPicPr>
            <a:picLocks noChangeAspect="1"/>
          </p:cNvPicPr>
          <p:nvPr/>
        </p:nvPicPr>
        <p:blipFill>
          <a:blip r:embed="rId4">
            <a:alphaModFix amt="40000"/>
          </a:blip>
          <a:stretch>
            <a:fillRect/>
          </a:stretch>
        </p:blipFill>
        <p:spPr>
          <a:xfrm>
            <a:off x="160171" y="885404"/>
            <a:ext cx="8889824" cy="5733816"/>
          </a:xfrm>
          <a:prstGeom prst="roundRect">
            <a:avLst>
              <a:gd name="adj" fmla="val 2879"/>
            </a:avLst>
          </a:prstGeom>
        </p:spPr>
      </p:pic>
      <p:sp>
        <p:nvSpPr>
          <p:cNvPr id="2" name="四角形: 角を丸くする 1">
            <a:extLst>
              <a:ext uri="{FF2B5EF4-FFF2-40B4-BE49-F238E27FC236}">
                <a16:creationId xmlns:a16="http://schemas.microsoft.com/office/drawing/2014/main" id="{7E3FC0D5-6FCE-3EE2-9E77-83D5C579EA43}"/>
              </a:ext>
            </a:extLst>
          </p:cNvPr>
          <p:cNvSpPr/>
          <p:nvPr/>
        </p:nvSpPr>
        <p:spPr>
          <a:xfrm>
            <a:off x="85726" y="219075"/>
            <a:ext cx="4572000" cy="523875"/>
          </a:xfrm>
          <a:prstGeom prst="roundRect">
            <a:avLst>
              <a:gd name="adj" fmla="val 50000"/>
            </a:avLst>
          </a:prstGeom>
          <a:solidFill>
            <a:srgbClr val="F0E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2EC49A64-982D-5579-0D74-DE034F753690}"/>
              </a:ext>
            </a:extLst>
          </p:cNvPr>
          <p:cNvSpPr/>
          <p:nvPr/>
        </p:nvSpPr>
        <p:spPr>
          <a:xfrm>
            <a:off x="0" y="219075"/>
            <a:ext cx="571500" cy="52387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C0111510-05B9-F40C-0F10-17FCDDCF9D5E}"/>
              </a:ext>
            </a:extLst>
          </p:cNvPr>
          <p:cNvSpPr txBox="1"/>
          <p:nvPr/>
        </p:nvSpPr>
        <p:spPr>
          <a:xfrm>
            <a:off x="600075" y="268099"/>
            <a:ext cx="3429000" cy="461665"/>
          </a:xfrm>
          <a:prstGeom prst="rect">
            <a:avLst/>
          </a:prstGeom>
          <a:noFill/>
        </p:spPr>
        <p:txBody>
          <a:bodyPr wrap="square">
            <a:spAutoFit/>
          </a:bodyPr>
          <a:lstStyle/>
          <a:p>
            <a:r>
              <a:rPr kumimoji="1" lang="ja-JP" altLang="en-US" sz="2400" b="1" dirty="0">
                <a:solidFill>
                  <a:prstClr val="black"/>
                </a:solidFill>
                <a:latin typeface="Calibri" panose="020F0502020204030204"/>
                <a:ea typeface="游ゴシック" panose="020B0400000000000000" pitchFamily="50" charset="-128"/>
              </a:rPr>
              <a:t>一人ＫＹの教育　</a:t>
            </a:r>
            <a:endParaRPr lang="ja-JP" altLang="en-US" sz="2400" dirty="0"/>
          </a:p>
        </p:txBody>
      </p:sp>
      <p:sp>
        <p:nvSpPr>
          <p:cNvPr id="9" name="テキスト ボックス 8">
            <a:extLst>
              <a:ext uri="{FF2B5EF4-FFF2-40B4-BE49-F238E27FC236}">
                <a16:creationId xmlns:a16="http://schemas.microsoft.com/office/drawing/2014/main" id="{804EC4EB-0609-011D-7B97-37795D61B671}"/>
              </a:ext>
            </a:extLst>
          </p:cNvPr>
          <p:cNvSpPr txBox="1"/>
          <p:nvPr/>
        </p:nvSpPr>
        <p:spPr>
          <a:xfrm>
            <a:off x="28575" y="238780"/>
            <a:ext cx="390524" cy="523220"/>
          </a:xfrm>
          <a:prstGeom prst="rect">
            <a:avLst/>
          </a:prstGeom>
          <a:noFill/>
        </p:spPr>
        <p:txBody>
          <a:bodyPr wrap="square">
            <a:spAutoFit/>
          </a:bodyPr>
          <a:lstStyle/>
          <a:p>
            <a:r>
              <a:rPr lang="ja-JP" altLang="en-US" sz="2800" b="1" dirty="0">
                <a:solidFill>
                  <a:schemeClr val="bg1"/>
                </a:solidFill>
              </a:rPr>
              <a:t>３</a:t>
            </a:r>
          </a:p>
        </p:txBody>
      </p:sp>
      <p:pic>
        <p:nvPicPr>
          <p:cNvPr id="11" name="図 10">
            <a:extLst>
              <a:ext uri="{FF2B5EF4-FFF2-40B4-BE49-F238E27FC236}">
                <a16:creationId xmlns:a16="http://schemas.microsoft.com/office/drawing/2014/main" id="{A9A77D48-C7F0-EFBE-7880-601DE03884D6}"/>
              </a:ext>
            </a:extLst>
          </p:cNvPr>
          <p:cNvPicPr>
            <a:picLocks noChangeAspect="1"/>
          </p:cNvPicPr>
          <p:nvPr/>
        </p:nvPicPr>
        <p:blipFill>
          <a:blip r:embed="rId5"/>
          <a:stretch>
            <a:fillRect/>
          </a:stretch>
        </p:blipFill>
        <p:spPr>
          <a:xfrm>
            <a:off x="419099" y="1047749"/>
            <a:ext cx="3822784" cy="5542152"/>
          </a:xfrm>
          <a:prstGeom prst="rect">
            <a:avLst/>
          </a:prstGeom>
          <a:ln w="9525">
            <a:solidFill>
              <a:schemeClr val="tx1">
                <a:lumMod val="50000"/>
                <a:lumOff val="50000"/>
              </a:schemeClr>
            </a:solidFill>
          </a:ln>
        </p:spPr>
      </p:pic>
      <p:sp>
        <p:nvSpPr>
          <p:cNvPr id="19" name="正方形/長方形 18">
            <a:extLst>
              <a:ext uri="{FF2B5EF4-FFF2-40B4-BE49-F238E27FC236}">
                <a16:creationId xmlns:a16="http://schemas.microsoft.com/office/drawing/2014/main" id="{96EC9AF8-87F9-AAAC-E6C2-4384855F6B6E}"/>
              </a:ext>
            </a:extLst>
          </p:cNvPr>
          <p:cNvSpPr/>
          <p:nvPr/>
        </p:nvSpPr>
        <p:spPr>
          <a:xfrm>
            <a:off x="4241883" y="4919456"/>
            <a:ext cx="4983557" cy="1118627"/>
          </a:xfrm>
          <a:prstGeom prst="rect">
            <a:avLst/>
          </a:prstGeom>
          <a:noFill/>
          <a:ln w="28575">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6700" indent="-266700"/>
            <a:r>
              <a:rPr kumimoji="1" lang="en-US" altLang="ja-JP" sz="2400" b="1" spc="-150" dirty="0">
                <a:ln w="0"/>
                <a:solidFill>
                  <a:srgbClr val="EA344A"/>
                </a:solidFill>
                <a:effectLst>
                  <a:outerShdw blurRad="50800" dist="38100" dir="2700000" algn="tl" rotWithShape="0">
                    <a:prstClr val="black"/>
                  </a:outerShdw>
                </a:effectLst>
              </a:rPr>
              <a:t>※</a:t>
            </a:r>
            <a:r>
              <a:rPr kumimoji="1" lang="ja-JP" altLang="en-US" sz="2400" b="1" spc="-150" dirty="0">
                <a:ln w="0"/>
                <a:solidFill>
                  <a:srgbClr val="EA344A"/>
                </a:solidFill>
                <a:effectLst>
                  <a:outerShdw blurRad="50800" dist="38100" dir="2700000" algn="tl" rotWithShape="0">
                    <a:prstClr val="black"/>
                  </a:outerShdw>
                </a:effectLst>
              </a:rPr>
              <a:t>教育用資料は、教育に使用する共に、朝礼広場や休憩所に掲示する</a:t>
            </a:r>
          </a:p>
        </p:txBody>
      </p:sp>
      <p:sp>
        <p:nvSpPr>
          <p:cNvPr id="21" name="正方形/長方形 20">
            <a:extLst>
              <a:ext uri="{FF2B5EF4-FFF2-40B4-BE49-F238E27FC236}">
                <a16:creationId xmlns:a16="http://schemas.microsoft.com/office/drawing/2014/main" id="{9CE72D2C-D0A1-5493-582F-5F8021F9976D}"/>
              </a:ext>
            </a:extLst>
          </p:cNvPr>
          <p:cNvSpPr/>
          <p:nvPr/>
        </p:nvSpPr>
        <p:spPr>
          <a:xfrm>
            <a:off x="4500811" y="1483322"/>
            <a:ext cx="4379752" cy="2854997"/>
          </a:xfrm>
          <a:prstGeom prst="rect">
            <a:avLst/>
          </a:prstGeom>
          <a:solidFill>
            <a:schemeClr val="bg1"/>
          </a:solidFill>
          <a:ln w="2857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50000"/>
              </a:lnSpc>
            </a:pPr>
            <a:r>
              <a:rPr kumimoji="1" lang="ja-JP" altLang="en-US" b="1" spc="-150" dirty="0">
                <a:ln w="0"/>
                <a:solidFill>
                  <a:schemeClr val="tx1"/>
                </a:solidFill>
                <a:effectLst>
                  <a:outerShdw blurRad="38100" dist="19050" dir="2700000" algn="tl" rotWithShape="0">
                    <a:schemeClr val="dk1">
                      <a:alpha val="40000"/>
                    </a:schemeClr>
                  </a:outerShdw>
                </a:effectLst>
              </a:rPr>
              <a:t>新規入場時教育等の際、一人ＫＹについて教育する。その際、「一人ＫＹ推進運動 埼玉」の教育用資料を活用し、一人ＫＹの考え方・特徴・進め方を教育する。</a:t>
            </a:r>
            <a:endParaRPr kumimoji="1" lang="en-US" altLang="ja-JP" b="1" spc="-150" dirty="0">
              <a:ln w="0"/>
              <a:solidFill>
                <a:schemeClr val="tx1"/>
              </a:solidFill>
              <a:effectLst>
                <a:outerShdw blurRad="38100" dist="19050" dir="2700000" algn="tl" rotWithShape="0">
                  <a:schemeClr val="dk1">
                    <a:alpha val="40000"/>
                  </a:schemeClr>
                </a:outerShdw>
              </a:effectLst>
            </a:endParaRPr>
          </a:p>
        </p:txBody>
      </p:sp>
      <p:sp>
        <p:nvSpPr>
          <p:cNvPr id="22" name="正方形/長方形 21">
            <a:extLst>
              <a:ext uri="{FF2B5EF4-FFF2-40B4-BE49-F238E27FC236}">
                <a16:creationId xmlns:a16="http://schemas.microsoft.com/office/drawing/2014/main" id="{53D5BCC6-8ACD-B334-40AC-119F3E0D8223}"/>
              </a:ext>
            </a:extLst>
          </p:cNvPr>
          <p:cNvSpPr/>
          <p:nvPr/>
        </p:nvSpPr>
        <p:spPr>
          <a:xfrm>
            <a:off x="4500812" y="1483323"/>
            <a:ext cx="312576" cy="285499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b="1" dirty="0"/>
          </a:p>
        </p:txBody>
      </p:sp>
    </p:spTree>
    <p:extLst>
      <p:ext uri="{BB962C8B-B14F-4D97-AF65-F5344CB8AC3E}">
        <p14:creationId xmlns:p14="http://schemas.microsoft.com/office/powerpoint/2010/main" val="2465888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D90DE96-6BEC-621B-6985-0BDA72D2EBD7}"/>
              </a:ext>
            </a:extLst>
          </p:cNvPr>
          <p:cNvPicPr>
            <a:picLocks noChangeAspect="1"/>
          </p:cNvPicPr>
          <p:nvPr/>
        </p:nvPicPr>
        <p:blipFill>
          <a:blip r:embed="rId4">
            <a:alphaModFix amt="50000"/>
          </a:blip>
          <a:stretch>
            <a:fillRect/>
          </a:stretch>
        </p:blipFill>
        <p:spPr>
          <a:xfrm>
            <a:off x="-88416" y="933451"/>
            <a:ext cx="9232416" cy="5587604"/>
          </a:xfrm>
          <a:prstGeom prst="rect">
            <a:avLst/>
          </a:prstGeom>
        </p:spPr>
      </p:pic>
      <p:sp>
        <p:nvSpPr>
          <p:cNvPr id="2" name="四角形: 角を丸くする 1">
            <a:extLst>
              <a:ext uri="{FF2B5EF4-FFF2-40B4-BE49-F238E27FC236}">
                <a16:creationId xmlns:a16="http://schemas.microsoft.com/office/drawing/2014/main" id="{7E3FC0D5-6FCE-3EE2-9E77-83D5C579EA43}"/>
              </a:ext>
            </a:extLst>
          </p:cNvPr>
          <p:cNvSpPr/>
          <p:nvPr/>
        </p:nvSpPr>
        <p:spPr>
          <a:xfrm>
            <a:off x="85726" y="219075"/>
            <a:ext cx="4572000" cy="523875"/>
          </a:xfrm>
          <a:prstGeom prst="roundRect">
            <a:avLst>
              <a:gd name="adj" fmla="val 50000"/>
            </a:avLst>
          </a:prstGeom>
          <a:solidFill>
            <a:srgbClr val="F0E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2EC49A64-982D-5579-0D74-DE034F753690}"/>
              </a:ext>
            </a:extLst>
          </p:cNvPr>
          <p:cNvSpPr/>
          <p:nvPr/>
        </p:nvSpPr>
        <p:spPr>
          <a:xfrm>
            <a:off x="0" y="219075"/>
            <a:ext cx="571500" cy="52387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C0111510-05B9-F40C-0F10-17FCDDCF9D5E}"/>
              </a:ext>
            </a:extLst>
          </p:cNvPr>
          <p:cNvSpPr txBox="1"/>
          <p:nvPr/>
        </p:nvSpPr>
        <p:spPr>
          <a:xfrm>
            <a:off x="600075" y="268099"/>
            <a:ext cx="3810000" cy="461665"/>
          </a:xfrm>
          <a:prstGeom prst="rect">
            <a:avLst/>
          </a:prstGeom>
          <a:noFill/>
        </p:spPr>
        <p:txBody>
          <a:bodyPr wrap="square">
            <a:spAutoFit/>
          </a:bodyPr>
          <a:lstStyle/>
          <a:p>
            <a:r>
              <a:rPr kumimoji="1" lang="ja-JP" altLang="en-US" sz="2400" b="1" dirty="0">
                <a:solidFill>
                  <a:prstClr val="black"/>
                </a:solidFill>
                <a:latin typeface="Calibri" panose="020F0502020204030204"/>
                <a:ea typeface="游ゴシック" panose="020B0400000000000000" pitchFamily="50" charset="-128"/>
              </a:rPr>
              <a:t>一人ＫＹ推進運動シール　</a:t>
            </a:r>
            <a:endParaRPr lang="ja-JP" altLang="en-US" sz="2400" dirty="0"/>
          </a:p>
        </p:txBody>
      </p:sp>
      <p:sp>
        <p:nvSpPr>
          <p:cNvPr id="9" name="テキスト ボックス 8">
            <a:extLst>
              <a:ext uri="{FF2B5EF4-FFF2-40B4-BE49-F238E27FC236}">
                <a16:creationId xmlns:a16="http://schemas.microsoft.com/office/drawing/2014/main" id="{804EC4EB-0609-011D-7B97-37795D61B671}"/>
              </a:ext>
            </a:extLst>
          </p:cNvPr>
          <p:cNvSpPr txBox="1"/>
          <p:nvPr/>
        </p:nvSpPr>
        <p:spPr>
          <a:xfrm>
            <a:off x="28575" y="238780"/>
            <a:ext cx="390524" cy="523220"/>
          </a:xfrm>
          <a:prstGeom prst="rect">
            <a:avLst/>
          </a:prstGeom>
          <a:noFill/>
        </p:spPr>
        <p:txBody>
          <a:bodyPr wrap="square">
            <a:spAutoFit/>
          </a:bodyPr>
          <a:lstStyle/>
          <a:p>
            <a:r>
              <a:rPr lang="ja-JP" altLang="en-US" sz="2800" b="1" dirty="0">
                <a:solidFill>
                  <a:schemeClr val="bg1"/>
                </a:solidFill>
              </a:rPr>
              <a:t>４</a:t>
            </a:r>
          </a:p>
        </p:txBody>
      </p:sp>
      <p:sp>
        <p:nvSpPr>
          <p:cNvPr id="13" name="正方形/長方形 12">
            <a:extLst>
              <a:ext uri="{FF2B5EF4-FFF2-40B4-BE49-F238E27FC236}">
                <a16:creationId xmlns:a16="http://schemas.microsoft.com/office/drawing/2014/main" id="{724283B9-5CE5-3F26-28CD-8F8F946C191D}"/>
              </a:ext>
            </a:extLst>
          </p:cNvPr>
          <p:cNvSpPr/>
          <p:nvPr/>
        </p:nvSpPr>
        <p:spPr>
          <a:xfrm>
            <a:off x="0" y="811025"/>
            <a:ext cx="8991889" cy="984967"/>
          </a:xfrm>
          <a:prstGeom prst="rect">
            <a:avLst/>
          </a:prstGeom>
          <a:solidFill>
            <a:srgbClr val="F0EA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CBD15881-F64F-FA51-AEED-99A9329D519E}"/>
              </a:ext>
            </a:extLst>
          </p:cNvPr>
          <p:cNvSpPr/>
          <p:nvPr/>
        </p:nvSpPr>
        <p:spPr>
          <a:xfrm>
            <a:off x="85725" y="952500"/>
            <a:ext cx="6372226" cy="685800"/>
          </a:xfrm>
          <a:prstGeom prst="rect">
            <a:avLst/>
          </a:prstGeom>
          <a:solidFill>
            <a:schemeClr val="bg1"/>
          </a:solidFill>
          <a:ln w="2857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kumimoji="1" lang="ja-JP" altLang="en-US" b="1" spc="-150" dirty="0">
                <a:ln w="0"/>
                <a:solidFill>
                  <a:schemeClr val="tx1"/>
                </a:solidFill>
                <a:effectLst>
                  <a:outerShdw blurRad="38100" dist="19050" dir="2700000" algn="tl" rotWithShape="0">
                    <a:schemeClr val="dk1">
                      <a:alpha val="40000"/>
                    </a:schemeClr>
                  </a:outerShdw>
                </a:effectLst>
              </a:rPr>
              <a:t>教育を修了した作業員は、一人ＫＹ推進運動シールをヘルメットへ貼り付ける</a:t>
            </a:r>
          </a:p>
        </p:txBody>
      </p:sp>
      <p:sp>
        <p:nvSpPr>
          <p:cNvPr id="15" name="正方形/長方形 14">
            <a:extLst>
              <a:ext uri="{FF2B5EF4-FFF2-40B4-BE49-F238E27FC236}">
                <a16:creationId xmlns:a16="http://schemas.microsoft.com/office/drawing/2014/main" id="{E7D74F9A-92DE-9F7A-350C-03B9F01BD2C9}"/>
              </a:ext>
            </a:extLst>
          </p:cNvPr>
          <p:cNvSpPr/>
          <p:nvPr/>
        </p:nvSpPr>
        <p:spPr>
          <a:xfrm>
            <a:off x="85725" y="942975"/>
            <a:ext cx="333373" cy="70485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b="1" dirty="0"/>
          </a:p>
        </p:txBody>
      </p:sp>
      <p:pic>
        <p:nvPicPr>
          <p:cNvPr id="4" name="図 3">
            <a:extLst>
              <a:ext uri="{FF2B5EF4-FFF2-40B4-BE49-F238E27FC236}">
                <a16:creationId xmlns:a16="http://schemas.microsoft.com/office/drawing/2014/main" id="{B4926ED0-5D2F-3854-AFDF-8FEF3FBDD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9782" y="1850128"/>
            <a:ext cx="3372107" cy="4675689"/>
          </a:xfrm>
          <a:prstGeom prst="rect">
            <a:avLst/>
          </a:prstGeom>
          <a:effectLst/>
        </p:spPr>
      </p:pic>
      <p:pic>
        <p:nvPicPr>
          <p:cNvPr id="8" name="図 7">
            <a:extLst>
              <a:ext uri="{FF2B5EF4-FFF2-40B4-BE49-F238E27FC236}">
                <a16:creationId xmlns:a16="http://schemas.microsoft.com/office/drawing/2014/main" id="{B4B7818D-5058-E1DC-64F8-C4A3EAC80A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6507">
            <a:off x="8103800" y="3054091"/>
            <a:ext cx="565069" cy="262157"/>
          </a:xfrm>
          <a:prstGeom prst="rect">
            <a:avLst/>
          </a:prstGeom>
          <a:effectLst/>
        </p:spPr>
      </p:pic>
      <p:pic>
        <p:nvPicPr>
          <p:cNvPr id="6" name="図 5">
            <a:extLst>
              <a:ext uri="{FF2B5EF4-FFF2-40B4-BE49-F238E27FC236}">
                <a16:creationId xmlns:a16="http://schemas.microsoft.com/office/drawing/2014/main" id="{0F7D0BD6-1E73-0634-D04C-CE81F91A55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830" y="2719935"/>
            <a:ext cx="5048252" cy="2342074"/>
          </a:xfrm>
          <a:prstGeom prst="rect">
            <a:avLst/>
          </a:prstGeom>
          <a:effectLst>
            <a:outerShdw blurRad="50800" dist="38100" dir="2700000" algn="tl" rotWithShape="0">
              <a:prstClr val="black">
                <a:alpha val="40000"/>
              </a:prstClr>
            </a:outerShdw>
          </a:effectLst>
        </p:spPr>
      </p:pic>
      <p:sp>
        <p:nvSpPr>
          <p:cNvPr id="17" name="正方形/長方形 16">
            <a:extLst>
              <a:ext uri="{FF2B5EF4-FFF2-40B4-BE49-F238E27FC236}">
                <a16:creationId xmlns:a16="http://schemas.microsoft.com/office/drawing/2014/main" id="{4B843BB8-62A1-CC44-A65E-65C6E5F21ACA}"/>
              </a:ext>
            </a:extLst>
          </p:cNvPr>
          <p:cNvSpPr/>
          <p:nvPr/>
        </p:nvSpPr>
        <p:spPr>
          <a:xfrm>
            <a:off x="252411" y="5319878"/>
            <a:ext cx="6324602" cy="1190293"/>
          </a:xfrm>
          <a:prstGeom prst="rect">
            <a:avLst/>
          </a:prstGeom>
          <a:noFill/>
          <a:ln w="28575">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6700" indent="-266700"/>
            <a:r>
              <a:rPr kumimoji="1" lang="ja-JP" altLang="en-US" sz="2400" b="1" spc="-150" dirty="0">
                <a:ln w="0"/>
                <a:solidFill>
                  <a:srgbClr val="EA344A"/>
                </a:solidFill>
                <a:effectLst>
                  <a:outerShdw blurRad="50800" dist="38100" dir="2700000" algn="tl" rotWithShape="0">
                    <a:prstClr val="black"/>
                  </a:outerShdw>
                </a:effectLst>
              </a:rPr>
              <a:t>作業開始前、作業場所における一人ＫＹを実施</a:t>
            </a:r>
          </a:p>
        </p:txBody>
      </p:sp>
    </p:spTree>
    <p:extLst>
      <p:ext uri="{BB962C8B-B14F-4D97-AF65-F5344CB8AC3E}">
        <p14:creationId xmlns:p14="http://schemas.microsoft.com/office/powerpoint/2010/main" val="378432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F636745-6A27-F184-F7B2-9E3EAE411C0C}"/>
              </a:ext>
            </a:extLst>
          </p:cNvPr>
          <p:cNvPicPr>
            <a:picLocks noChangeAspect="1"/>
          </p:cNvPicPr>
          <p:nvPr/>
        </p:nvPicPr>
        <p:blipFill>
          <a:blip r:embed="rId4">
            <a:alphaModFix amt="43000"/>
            <a:extLst>
              <a:ext uri="{28A0092B-C50C-407E-A947-70E740481C1C}">
                <a14:useLocalDpi xmlns:a14="http://schemas.microsoft.com/office/drawing/2010/main" val="0"/>
              </a:ext>
            </a:extLst>
          </a:blip>
          <a:stretch>
            <a:fillRect/>
          </a:stretch>
        </p:blipFill>
        <p:spPr>
          <a:xfrm>
            <a:off x="0" y="1148455"/>
            <a:ext cx="9144000" cy="5499995"/>
          </a:xfrm>
          <a:prstGeom prst="ellipse">
            <a:avLst/>
          </a:prstGeom>
          <a:ln>
            <a:solidFill>
              <a:srgbClr val="FF7575"/>
            </a:solidFill>
          </a:ln>
          <a:effectLst>
            <a:softEdge rad="112500"/>
          </a:effectLst>
        </p:spPr>
      </p:pic>
      <p:sp>
        <p:nvSpPr>
          <p:cNvPr id="2" name="四角形: 角を丸くする 1">
            <a:extLst>
              <a:ext uri="{FF2B5EF4-FFF2-40B4-BE49-F238E27FC236}">
                <a16:creationId xmlns:a16="http://schemas.microsoft.com/office/drawing/2014/main" id="{7E3FC0D5-6FCE-3EE2-9E77-83D5C579EA43}"/>
              </a:ext>
            </a:extLst>
          </p:cNvPr>
          <p:cNvSpPr/>
          <p:nvPr/>
        </p:nvSpPr>
        <p:spPr>
          <a:xfrm>
            <a:off x="85725" y="219075"/>
            <a:ext cx="6581775" cy="523875"/>
          </a:xfrm>
          <a:prstGeom prst="roundRect">
            <a:avLst>
              <a:gd name="adj" fmla="val 50000"/>
            </a:avLst>
          </a:prstGeom>
          <a:solidFill>
            <a:srgbClr val="F0E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2EC49A64-982D-5579-0D74-DE034F753690}"/>
              </a:ext>
            </a:extLst>
          </p:cNvPr>
          <p:cNvSpPr/>
          <p:nvPr/>
        </p:nvSpPr>
        <p:spPr>
          <a:xfrm>
            <a:off x="0" y="219075"/>
            <a:ext cx="571500" cy="52387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C0111510-05B9-F40C-0F10-17FCDDCF9D5E}"/>
              </a:ext>
            </a:extLst>
          </p:cNvPr>
          <p:cNvSpPr txBox="1"/>
          <p:nvPr/>
        </p:nvSpPr>
        <p:spPr>
          <a:xfrm>
            <a:off x="600075" y="268099"/>
            <a:ext cx="6505575" cy="461665"/>
          </a:xfrm>
          <a:prstGeom prst="rect">
            <a:avLst/>
          </a:prstGeom>
          <a:noFill/>
        </p:spPr>
        <p:txBody>
          <a:bodyPr wrap="square">
            <a:spAutoFit/>
          </a:bodyPr>
          <a:lstStyle/>
          <a:p>
            <a:r>
              <a:rPr kumimoji="1" lang="ja-JP" altLang="en-US" sz="2400" b="1" dirty="0">
                <a:solidFill>
                  <a:prstClr val="black"/>
                </a:solidFill>
                <a:latin typeface="Calibri" panose="020F0502020204030204"/>
                <a:ea typeface="游ゴシック" panose="020B0400000000000000" pitchFamily="50" charset="-128"/>
              </a:rPr>
              <a:t>運動実施報告（作業所）　</a:t>
            </a:r>
            <a:endParaRPr lang="ja-JP" altLang="en-US" sz="2400" dirty="0"/>
          </a:p>
        </p:txBody>
      </p:sp>
      <p:sp>
        <p:nvSpPr>
          <p:cNvPr id="9" name="テキスト ボックス 8">
            <a:extLst>
              <a:ext uri="{FF2B5EF4-FFF2-40B4-BE49-F238E27FC236}">
                <a16:creationId xmlns:a16="http://schemas.microsoft.com/office/drawing/2014/main" id="{804EC4EB-0609-011D-7B97-37795D61B671}"/>
              </a:ext>
            </a:extLst>
          </p:cNvPr>
          <p:cNvSpPr txBox="1"/>
          <p:nvPr/>
        </p:nvSpPr>
        <p:spPr>
          <a:xfrm>
            <a:off x="28575" y="238780"/>
            <a:ext cx="390524" cy="523220"/>
          </a:xfrm>
          <a:prstGeom prst="rect">
            <a:avLst/>
          </a:prstGeom>
          <a:noFill/>
        </p:spPr>
        <p:txBody>
          <a:bodyPr wrap="square">
            <a:spAutoFit/>
          </a:bodyPr>
          <a:lstStyle/>
          <a:p>
            <a:r>
              <a:rPr lang="ja-JP" altLang="en-US" sz="2800" b="1" dirty="0">
                <a:solidFill>
                  <a:schemeClr val="bg1"/>
                </a:solidFill>
              </a:rPr>
              <a:t>５</a:t>
            </a:r>
          </a:p>
        </p:txBody>
      </p:sp>
      <p:sp>
        <p:nvSpPr>
          <p:cNvPr id="20" name="正方形/長方形 19">
            <a:extLst>
              <a:ext uri="{FF2B5EF4-FFF2-40B4-BE49-F238E27FC236}">
                <a16:creationId xmlns:a16="http://schemas.microsoft.com/office/drawing/2014/main" id="{30D0D698-CB37-5086-B959-057168D35B6A}"/>
              </a:ext>
            </a:extLst>
          </p:cNvPr>
          <p:cNvSpPr/>
          <p:nvPr/>
        </p:nvSpPr>
        <p:spPr>
          <a:xfrm>
            <a:off x="0" y="811025"/>
            <a:ext cx="4671152" cy="2086411"/>
          </a:xfrm>
          <a:prstGeom prst="rect">
            <a:avLst/>
          </a:prstGeom>
          <a:solidFill>
            <a:srgbClr val="F0EA00">
              <a:alpha val="4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9CE72D2C-D0A1-5493-582F-5F8021F9976D}"/>
              </a:ext>
            </a:extLst>
          </p:cNvPr>
          <p:cNvSpPr/>
          <p:nvPr/>
        </p:nvSpPr>
        <p:spPr>
          <a:xfrm>
            <a:off x="151692" y="1218048"/>
            <a:ext cx="4314825" cy="1238250"/>
          </a:xfrm>
          <a:prstGeom prst="rect">
            <a:avLst/>
          </a:prstGeom>
          <a:solidFill>
            <a:schemeClr val="bg1"/>
          </a:solidFill>
          <a:ln w="2857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50000"/>
              </a:lnSpc>
            </a:pPr>
            <a:r>
              <a:rPr kumimoji="1" lang="ja-JP" altLang="en-US" sz="1700" b="1" spc="-150" dirty="0">
                <a:ln w="0"/>
                <a:solidFill>
                  <a:schemeClr val="tx1"/>
                </a:solidFill>
                <a:effectLst>
                  <a:outerShdw blurRad="38100" dist="19050" dir="2700000" algn="tl" rotWithShape="0">
                    <a:schemeClr val="dk1">
                      <a:alpha val="40000"/>
                    </a:schemeClr>
                  </a:outerShdw>
                </a:effectLst>
              </a:rPr>
              <a:t>作業所報告書</a:t>
            </a:r>
            <a:r>
              <a:rPr kumimoji="1" lang="en-US" altLang="ja-JP" sz="1700" b="1" spc="-150" dirty="0">
                <a:ln w="0"/>
                <a:solidFill>
                  <a:schemeClr val="tx1"/>
                </a:solidFill>
                <a:effectLst>
                  <a:outerShdw blurRad="38100" dist="19050" dir="2700000" algn="tl" rotWithShape="0">
                    <a:schemeClr val="dk1">
                      <a:alpha val="40000"/>
                    </a:schemeClr>
                  </a:outerShdw>
                </a:effectLst>
              </a:rPr>
              <a:t>〔</a:t>
            </a:r>
            <a:r>
              <a:rPr kumimoji="1" lang="ja-JP" altLang="en-US" sz="1700" b="1" spc="-150" dirty="0">
                <a:ln w="0"/>
                <a:solidFill>
                  <a:schemeClr val="tx1"/>
                </a:solidFill>
                <a:effectLst>
                  <a:outerShdw blurRad="38100" dist="19050" dir="2700000" algn="tl" rotWithShape="0">
                    <a:schemeClr val="dk1">
                      <a:alpha val="40000"/>
                    </a:schemeClr>
                  </a:outerShdw>
                </a:effectLst>
              </a:rPr>
              <a:t>様式２</a:t>
            </a:r>
            <a:r>
              <a:rPr kumimoji="1" lang="en-US" altLang="ja-JP" sz="1700" b="1" spc="-150" dirty="0">
                <a:ln w="0"/>
                <a:solidFill>
                  <a:schemeClr val="tx1"/>
                </a:solidFill>
                <a:effectLst>
                  <a:outerShdw blurRad="38100" dist="19050" dir="2700000" algn="tl" rotWithShape="0">
                    <a:schemeClr val="dk1">
                      <a:alpha val="40000"/>
                    </a:schemeClr>
                  </a:outerShdw>
                </a:effectLst>
              </a:rPr>
              <a:t>〕</a:t>
            </a:r>
            <a:r>
              <a:rPr kumimoji="1" lang="ja-JP" altLang="en-US" sz="1700" b="1" spc="-150" dirty="0">
                <a:ln w="0"/>
                <a:solidFill>
                  <a:schemeClr val="tx1"/>
                </a:solidFill>
                <a:effectLst>
                  <a:outerShdw blurRad="38100" dist="19050" dir="2700000" algn="tl" rotWithShape="0">
                    <a:schemeClr val="dk1">
                      <a:alpha val="40000"/>
                    </a:schemeClr>
                  </a:outerShdw>
                </a:effectLst>
              </a:rPr>
              <a:t>を作成し、四半期毎に運動実施責任者へ提出</a:t>
            </a:r>
          </a:p>
        </p:txBody>
      </p:sp>
      <p:sp>
        <p:nvSpPr>
          <p:cNvPr id="22" name="正方形/長方形 21">
            <a:extLst>
              <a:ext uri="{FF2B5EF4-FFF2-40B4-BE49-F238E27FC236}">
                <a16:creationId xmlns:a16="http://schemas.microsoft.com/office/drawing/2014/main" id="{53D5BCC6-8ACD-B334-40AC-119F3E0D8223}"/>
              </a:ext>
            </a:extLst>
          </p:cNvPr>
          <p:cNvSpPr/>
          <p:nvPr/>
        </p:nvSpPr>
        <p:spPr>
          <a:xfrm>
            <a:off x="151692" y="1208522"/>
            <a:ext cx="333373" cy="124777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b="1" dirty="0"/>
          </a:p>
        </p:txBody>
      </p:sp>
      <p:pic>
        <p:nvPicPr>
          <p:cNvPr id="8" name="図 7">
            <a:extLst>
              <a:ext uri="{FF2B5EF4-FFF2-40B4-BE49-F238E27FC236}">
                <a16:creationId xmlns:a16="http://schemas.microsoft.com/office/drawing/2014/main" id="{310E8C13-1852-5D22-F2C3-74C4DE567564}"/>
              </a:ext>
            </a:extLst>
          </p:cNvPr>
          <p:cNvPicPr>
            <a:picLocks noChangeAspect="1"/>
          </p:cNvPicPr>
          <p:nvPr/>
        </p:nvPicPr>
        <p:blipFill>
          <a:blip r:embed="rId5"/>
          <a:stretch>
            <a:fillRect/>
          </a:stretch>
        </p:blipFill>
        <p:spPr>
          <a:xfrm>
            <a:off x="4774828" y="811025"/>
            <a:ext cx="4170614" cy="5904100"/>
          </a:xfrm>
          <a:prstGeom prst="rect">
            <a:avLst/>
          </a:prstGeom>
          <a:ln>
            <a:solidFill>
              <a:schemeClr val="tx1">
                <a:lumMod val="50000"/>
                <a:lumOff val="50000"/>
              </a:schemeClr>
            </a:solidFill>
          </a:ln>
        </p:spPr>
      </p:pic>
      <p:pic>
        <p:nvPicPr>
          <p:cNvPr id="16" name="図 15">
            <a:extLst>
              <a:ext uri="{FF2B5EF4-FFF2-40B4-BE49-F238E27FC236}">
                <a16:creationId xmlns:a16="http://schemas.microsoft.com/office/drawing/2014/main" id="{2E079619-05F2-8FDC-831F-817C2CE4549D}"/>
              </a:ext>
            </a:extLst>
          </p:cNvPr>
          <p:cNvPicPr>
            <a:picLocks noChangeAspect="1"/>
          </p:cNvPicPr>
          <p:nvPr/>
        </p:nvPicPr>
        <p:blipFill rotWithShape="1">
          <a:blip r:embed="rId6">
            <a:extLst>
              <a:ext uri="{28A0092B-C50C-407E-A947-70E740481C1C}">
                <a14:useLocalDpi xmlns:a14="http://schemas.microsoft.com/office/drawing/2010/main" val="0"/>
              </a:ext>
            </a:extLst>
          </a:blip>
          <a:srcRect l="24004" t="1" r="26724" b="44611"/>
          <a:stretch/>
        </p:blipFill>
        <p:spPr>
          <a:xfrm>
            <a:off x="80501" y="3564316"/>
            <a:ext cx="1449645" cy="2259336"/>
          </a:xfrm>
          <a:prstGeom prst="rect">
            <a:avLst/>
          </a:prstGeom>
        </p:spPr>
      </p:pic>
      <p:sp>
        <p:nvSpPr>
          <p:cNvPr id="17" name="四角形: 角を丸くする 16">
            <a:extLst>
              <a:ext uri="{FF2B5EF4-FFF2-40B4-BE49-F238E27FC236}">
                <a16:creationId xmlns:a16="http://schemas.microsoft.com/office/drawing/2014/main" id="{41A5F9C9-8D92-B00E-5BCD-2DA336802726}"/>
              </a:ext>
            </a:extLst>
          </p:cNvPr>
          <p:cNvSpPr/>
          <p:nvPr/>
        </p:nvSpPr>
        <p:spPr>
          <a:xfrm>
            <a:off x="250569" y="5765670"/>
            <a:ext cx="1209672" cy="321894"/>
          </a:xfrm>
          <a:prstGeom prst="roundRect">
            <a:avLst>
              <a:gd name="adj" fmla="val 5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a:t>作業所長</a:t>
            </a:r>
          </a:p>
        </p:txBody>
      </p:sp>
      <p:pic>
        <p:nvPicPr>
          <p:cNvPr id="18" name="図 17">
            <a:extLst>
              <a:ext uri="{FF2B5EF4-FFF2-40B4-BE49-F238E27FC236}">
                <a16:creationId xmlns:a16="http://schemas.microsoft.com/office/drawing/2014/main" id="{501298CD-E3B6-1BBF-A23C-4121D5F23F48}"/>
              </a:ext>
            </a:extLst>
          </p:cNvPr>
          <p:cNvPicPr>
            <a:picLocks noChangeAspect="1"/>
          </p:cNvPicPr>
          <p:nvPr/>
        </p:nvPicPr>
        <p:blipFill rotWithShape="1">
          <a:blip r:embed="rId7">
            <a:extLst>
              <a:ext uri="{28A0092B-C50C-407E-A947-70E740481C1C}">
                <a14:useLocalDpi xmlns:a14="http://schemas.microsoft.com/office/drawing/2010/main" val="0"/>
              </a:ext>
            </a:extLst>
          </a:blip>
          <a:srcRect l="44945" r="35625" b="33682"/>
          <a:stretch/>
        </p:blipFill>
        <p:spPr>
          <a:xfrm>
            <a:off x="3220381" y="3339181"/>
            <a:ext cx="1386472" cy="2484471"/>
          </a:xfrm>
          <a:prstGeom prst="rect">
            <a:avLst/>
          </a:prstGeom>
        </p:spPr>
      </p:pic>
      <p:sp>
        <p:nvSpPr>
          <p:cNvPr id="19" name="四角形: 角を丸くする 18">
            <a:extLst>
              <a:ext uri="{FF2B5EF4-FFF2-40B4-BE49-F238E27FC236}">
                <a16:creationId xmlns:a16="http://schemas.microsoft.com/office/drawing/2014/main" id="{13DBD0AE-0C3F-739C-7A6A-693F5DBE9FE1}"/>
              </a:ext>
            </a:extLst>
          </p:cNvPr>
          <p:cNvSpPr/>
          <p:nvPr/>
        </p:nvSpPr>
        <p:spPr>
          <a:xfrm>
            <a:off x="3271958" y="5775268"/>
            <a:ext cx="1283317" cy="302697"/>
          </a:xfrm>
          <a:prstGeom prst="roundRect">
            <a:avLst>
              <a:gd name="adj" fmla="val 50000"/>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運動実施責任者</a:t>
            </a:r>
          </a:p>
        </p:txBody>
      </p:sp>
      <p:sp>
        <p:nvSpPr>
          <p:cNvPr id="25" name="テキスト ボックス 24">
            <a:extLst>
              <a:ext uri="{FF2B5EF4-FFF2-40B4-BE49-F238E27FC236}">
                <a16:creationId xmlns:a16="http://schemas.microsoft.com/office/drawing/2014/main" id="{2BFC45FB-63B2-6D95-885E-674347A37F57}"/>
              </a:ext>
            </a:extLst>
          </p:cNvPr>
          <p:cNvSpPr txBox="1"/>
          <p:nvPr/>
        </p:nvSpPr>
        <p:spPr>
          <a:xfrm>
            <a:off x="5707610" y="3038475"/>
            <a:ext cx="493165" cy="307777"/>
          </a:xfrm>
          <a:prstGeom prst="rect">
            <a:avLst/>
          </a:prstGeom>
          <a:noFill/>
        </p:spPr>
        <p:txBody>
          <a:bodyPr wrap="square" rtlCol="0">
            <a:spAutoFit/>
          </a:bodyPr>
          <a:lstStyle/>
          <a:p>
            <a:r>
              <a:rPr kumimoji="1" lang="ja-JP" altLang="en-US" sz="1400" b="1" dirty="0">
                <a:solidFill>
                  <a:srgbClr val="FF603B"/>
                </a:solidFill>
                <a:latin typeface="HGSｺﾞｼｯｸE" panose="020B0900000000000000" pitchFamily="50" charset="-128"/>
                <a:ea typeface="HGSｺﾞｼｯｸE" panose="020B0900000000000000" pitchFamily="50" charset="-128"/>
              </a:rPr>
              <a:t>４</a:t>
            </a:r>
          </a:p>
        </p:txBody>
      </p:sp>
      <p:sp>
        <p:nvSpPr>
          <p:cNvPr id="26" name="テキスト ボックス 25">
            <a:extLst>
              <a:ext uri="{FF2B5EF4-FFF2-40B4-BE49-F238E27FC236}">
                <a16:creationId xmlns:a16="http://schemas.microsoft.com/office/drawing/2014/main" id="{9E92E3C4-1A6E-17BA-1752-DC7617CD11E0}"/>
              </a:ext>
            </a:extLst>
          </p:cNvPr>
          <p:cNvSpPr txBox="1"/>
          <p:nvPr/>
        </p:nvSpPr>
        <p:spPr>
          <a:xfrm>
            <a:off x="5707609" y="3475836"/>
            <a:ext cx="493165" cy="307777"/>
          </a:xfrm>
          <a:prstGeom prst="rect">
            <a:avLst/>
          </a:prstGeom>
          <a:noFill/>
        </p:spPr>
        <p:txBody>
          <a:bodyPr wrap="square" rtlCol="0">
            <a:spAutoFit/>
          </a:bodyPr>
          <a:lstStyle/>
          <a:p>
            <a:r>
              <a:rPr kumimoji="1" lang="ja-JP" altLang="en-US" sz="1400" b="1" dirty="0">
                <a:solidFill>
                  <a:srgbClr val="FF603B"/>
                </a:solidFill>
                <a:latin typeface="HGSｺﾞｼｯｸE" panose="020B0900000000000000" pitchFamily="50" charset="-128"/>
                <a:ea typeface="HGSｺﾞｼｯｸE" panose="020B0900000000000000" pitchFamily="50" charset="-128"/>
              </a:rPr>
              <a:t>５</a:t>
            </a:r>
          </a:p>
        </p:txBody>
      </p:sp>
      <p:sp>
        <p:nvSpPr>
          <p:cNvPr id="27" name="テキスト ボックス 26">
            <a:extLst>
              <a:ext uri="{FF2B5EF4-FFF2-40B4-BE49-F238E27FC236}">
                <a16:creationId xmlns:a16="http://schemas.microsoft.com/office/drawing/2014/main" id="{ACAD36C5-6503-9134-F687-24449C276C54}"/>
              </a:ext>
            </a:extLst>
          </p:cNvPr>
          <p:cNvSpPr txBox="1"/>
          <p:nvPr/>
        </p:nvSpPr>
        <p:spPr>
          <a:xfrm>
            <a:off x="5707609" y="3890866"/>
            <a:ext cx="493165" cy="307777"/>
          </a:xfrm>
          <a:prstGeom prst="rect">
            <a:avLst/>
          </a:prstGeom>
          <a:noFill/>
        </p:spPr>
        <p:txBody>
          <a:bodyPr wrap="square" rtlCol="0">
            <a:spAutoFit/>
          </a:bodyPr>
          <a:lstStyle/>
          <a:p>
            <a:r>
              <a:rPr kumimoji="1" lang="ja-JP" altLang="en-US" sz="1400" b="1" dirty="0">
                <a:solidFill>
                  <a:srgbClr val="FF603B"/>
                </a:solidFill>
                <a:latin typeface="HGSｺﾞｼｯｸE" panose="020B0900000000000000" pitchFamily="50" charset="-128"/>
                <a:ea typeface="HGSｺﾞｼｯｸE" panose="020B0900000000000000" pitchFamily="50" charset="-128"/>
              </a:rPr>
              <a:t>６</a:t>
            </a:r>
          </a:p>
        </p:txBody>
      </p:sp>
      <p:sp>
        <p:nvSpPr>
          <p:cNvPr id="28" name="テキスト ボックス 27">
            <a:extLst>
              <a:ext uri="{FF2B5EF4-FFF2-40B4-BE49-F238E27FC236}">
                <a16:creationId xmlns:a16="http://schemas.microsoft.com/office/drawing/2014/main" id="{55B55084-51BA-A218-BA50-528EE1223B2F}"/>
              </a:ext>
            </a:extLst>
          </p:cNvPr>
          <p:cNvSpPr txBox="1"/>
          <p:nvPr/>
        </p:nvSpPr>
        <p:spPr>
          <a:xfrm>
            <a:off x="7105649" y="3057525"/>
            <a:ext cx="613055" cy="307777"/>
          </a:xfrm>
          <a:prstGeom prst="rect">
            <a:avLst/>
          </a:prstGeom>
          <a:noFill/>
        </p:spPr>
        <p:txBody>
          <a:bodyPr wrap="square" rtlCol="0">
            <a:spAutoFit/>
          </a:bodyPr>
          <a:lstStyle/>
          <a:p>
            <a:r>
              <a:rPr kumimoji="1" lang="ja-JP" altLang="en-US" sz="1400" b="1" dirty="0">
                <a:solidFill>
                  <a:srgbClr val="FF603B"/>
                </a:solidFill>
                <a:latin typeface="HGSｺﾞｼｯｸE" panose="020B0900000000000000" pitchFamily="50" charset="-128"/>
                <a:ea typeface="HGSｺﾞｼｯｸE" panose="020B0900000000000000" pitchFamily="50" charset="-128"/>
              </a:rPr>
              <a:t>３０</a:t>
            </a:r>
          </a:p>
        </p:txBody>
      </p:sp>
      <p:sp>
        <p:nvSpPr>
          <p:cNvPr id="29" name="テキスト ボックス 28">
            <a:extLst>
              <a:ext uri="{FF2B5EF4-FFF2-40B4-BE49-F238E27FC236}">
                <a16:creationId xmlns:a16="http://schemas.microsoft.com/office/drawing/2014/main" id="{438479EF-D04D-1036-8765-9E874BFD0ABF}"/>
              </a:ext>
            </a:extLst>
          </p:cNvPr>
          <p:cNvSpPr txBox="1"/>
          <p:nvPr/>
        </p:nvSpPr>
        <p:spPr>
          <a:xfrm>
            <a:off x="7109103" y="3455298"/>
            <a:ext cx="613055" cy="307777"/>
          </a:xfrm>
          <a:prstGeom prst="rect">
            <a:avLst/>
          </a:prstGeom>
          <a:noFill/>
        </p:spPr>
        <p:txBody>
          <a:bodyPr wrap="square" rtlCol="0">
            <a:spAutoFit/>
          </a:bodyPr>
          <a:lstStyle/>
          <a:p>
            <a:r>
              <a:rPr kumimoji="1" lang="ja-JP" altLang="en-US" sz="1400" b="1" dirty="0">
                <a:solidFill>
                  <a:srgbClr val="FF603B"/>
                </a:solidFill>
                <a:latin typeface="HGSｺﾞｼｯｸE" panose="020B0900000000000000" pitchFamily="50" charset="-128"/>
                <a:ea typeface="HGSｺﾞｼｯｸE" panose="020B0900000000000000" pitchFamily="50" charset="-128"/>
              </a:rPr>
              <a:t>２５</a:t>
            </a:r>
          </a:p>
        </p:txBody>
      </p:sp>
      <p:sp>
        <p:nvSpPr>
          <p:cNvPr id="30" name="テキスト ボックス 29">
            <a:extLst>
              <a:ext uri="{FF2B5EF4-FFF2-40B4-BE49-F238E27FC236}">
                <a16:creationId xmlns:a16="http://schemas.microsoft.com/office/drawing/2014/main" id="{435F367C-1062-3D0B-F625-5A2EDFE997F0}"/>
              </a:ext>
            </a:extLst>
          </p:cNvPr>
          <p:cNvSpPr txBox="1"/>
          <p:nvPr/>
        </p:nvSpPr>
        <p:spPr>
          <a:xfrm>
            <a:off x="7105648" y="3890077"/>
            <a:ext cx="613055" cy="307777"/>
          </a:xfrm>
          <a:prstGeom prst="rect">
            <a:avLst/>
          </a:prstGeom>
          <a:noFill/>
        </p:spPr>
        <p:txBody>
          <a:bodyPr wrap="square" rtlCol="0">
            <a:spAutoFit/>
          </a:bodyPr>
          <a:lstStyle/>
          <a:p>
            <a:r>
              <a:rPr kumimoji="1" lang="ja-JP" altLang="en-US" sz="1400" b="1" dirty="0">
                <a:solidFill>
                  <a:srgbClr val="FF603B"/>
                </a:solidFill>
                <a:latin typeface="HGSｺﾞｼｯｸE" panose="020B0900000000000000" pitchFamily="50" charset="-128"/>
                <a:ea typeface="HGSｺﾞｼｯｸE" panose="020B0900000000000000" pitchFamily="50" charset="-128"/>
              </a:rPr>
              <a:t>５３</a:t>
            </a:r>
          </a:p>
        </p:txBody>
      </p:sp>
      <p:sp>
        <p:nvSpPr>
          <p:cNvPr id="31" name="テキスト ボックス 30">
            <a:extLst>
              <a:ext uri="{FF2B5EF4-FFF2-40B4-BE49-F238E27FC236}">
                <a16:creationId xmlns:a16="http://schemas.microsoft.com/office/drawing/2014/main" id="{5C0F7CE8-B699-E011-68B1-0302017D5428}"/>
              </a:ext>
            </a:extLst>
          </p:cNvPr>
          <p:cNvSpPr txBox="1"/>
          <p:nvPr/>
        </p:nvSpPr>
        <p:spPr>
          <a:xfrm>
            <a:off x="6360972" y="5464283"/>
            <a:ext cx="2030553" cy="307777"/>
          </a:xfrm>
          <a:prstGeom prst="rect">
            <a:avLst/>
          </a:prstGeom>
          <a:noFill/>
        </p:spPr>
        <p:txBody>
          <a:bodyPr wrap="square" rtlCol="0">
            <a:spAutoFit/>
          </a:bodyPr>
          <a:lstStyle/>
          <a:p>
            <a:r>
              <a:rPr kumimoji="1" lang="ja-JP" altLang="en-US" sz="1400" b="1" dirty="0">
                <a:solidFill>
                  <a:srgbClr val="FF603B"/>
                </a:solidFill>
                <a:latin typeface="HGSｺﾞｼｯｸE" panose="020B0900000000000000" pitchFamily="50" charset="-128"/>
                <a:ea typeface="HGSｺﾞｼｯｸE" panose="020B0900000000000000" pitchFamily="50" charset="-128"/>
              </a:rPr>
              <a:t>〇〇〇〇〇工事作業所</a:t>
            </a:r>
          </a:p>
        </p:txBody>
      </p:sp>
      <p:sp>
        <p:nvSpPr>
          <p:cNvPr id="32" name="テキスト ボックス 31">
            <a:extLst>
              <a:ext uri="{FF2B5EF4-FFF2-40B4-BE49-F238E27FC236}">
                <a16:creationId xmlns:a16="http://schemas.microsoft.com/office/drawing/2014/main" id="{85D72732-EE21-4333-9C63-157E0332BA11}"/>
              </a:ext>
            </a:extLst>
          </p:cNvPr>
          <p:cNvSpPr txBox="1"/>
          <p:nvPr/>
        </p:nvSpPr>
        <p:spPr>
          <a:xfrm>
            <a:off x="6360972" y="5823652"/>
            <a:ext cx="2030553" cy="307777"/>
          </a:xfrm>
          <a:prstGeom prst="rect">
            <a:avLst/>
          </a:prstGeom>
          <a:noFill/>
        </p:spPr>
        <p:txBody>
          <a:bodyPr wrap="square" rtlCol="0">
            <a:spAutoFit/>
          </a:bodyPr>
          <a:lstStyle/>
          <a:p>
            <a:r>
              <a:rPr kumimoji="1" lang="ja-JP" altLang="en-US" sz="1400" b="1" dirty="0">
                <a:solidFill>
                  <a:srgbClr val="FF603B"/>
                </a:solidFill>
                <a:latin typeface="HGSｺﾞｼｯｸE" panose="020B0900000000000000" pitchFamily="50" charset="-128"/>
                <a:ea typeface="HGSｺﾞｼｯｸE" panose="020B0900000000000000" pitchFamily="50" charset="-128"/>
              </a:rPr>
              <a:t>〇〇 〇〇</a:t>
            </a:r>
          </a:p>
        </p:txBody>
      </p:sp>
      <p:pic>
        <p:nvPicPr>
          <p:cNvPr id="33" name="図 32">
            <a:extLst>
              <a:ext uri="{FF2B5EF4-FFF2-40B4-BE49-F238E27FC236}">
                <a16:creationId xmlns:a16="http://schemas.microsoft.com/office/drawing/2014/main" id="{4452F76E-7085-4D79-FB3A-44A8F68C770A}"/>
              </a:ext>
            </a:extLst>
          </p:cNvPr>
          <p:cNvPicPr>
            <a:picLocks noChangeAspect="1"/>
          </p:cNvPicPr>
          <p:nvPr/>
        </p:nvPicPr>
        <p:blipFill>
          <a:blip r:embed="rId8"/>
          <a:stretch>
            <a:fillRect/>
          </a:stretch>
        </p:blipFill>
        <p:spPr>
          <a:xfrm>
            <a:off x="1675218" y="3713578"/>
            <a:ext cx="1386472" cy="1960811"/>
          </a:xfrm>
          <a:prstGeom prst="rect">
            <a:avLst/>
          </a:prstGeom>
        </p:spPr>
      </p:pic>
      <p:grpSp>
        <p:nvGrpSpPr>
          <p:cNvPr id="40" name="グループ化 39">
            <a:extLst>
              <a:ext uri="{FF2B5EF4-FFF2-40B4-BE49-F238E27FC236}">
                <a16:creationId xmlns:a16="http://schemas.microsoft.com/office/drawing/2014/main" id="{6D7C615E-6199-CCC1-8B52-6479F13CB823}"/>
              </a:ext>
            </a:extLst>
          </p:cNvPr>
          <p:cNvGrpSpPr/>
          <p:nvPr/>
        </p:nvGrpSpPr>
        <p:grpSpPr>
          <a:xfrm>
            <a:off x="1874575" y="5893411"/>
            <a:ext cx="1025678" cy="168257"/>
            <a:chOff x="-1162740" y="5655395"/>
            <a:chExt cx="1025678" cy="168257"/>
          </a:xfrm>
        </p:grpSpPr>
        <p:sp>
          <p:nvSpPr>
            <p:cNvPr id="34" name="矢印: 山形 33">
              <a:extLst>
                <a:ext uri="{FF2B5EF4-FFF2-40B4-BE49-F238E27FC236}">
                  <a16:creationId xmlns:a16="http://schemas.microsoft.com/office/drawing/2014/main" id="{C23049DD-6CFC-B691-DB0C-4AD5B2BD3FC6}"/>
                </a:ext>
              </a:extLst>
            </p:cNvPr>
            <p:cNvSpPr/>
            <p:nvPr/>
          </p:nvSpPr>
          <p:spPr>
            <a:xfrm>
              <a:off x="-304800" y="5655397"/>
              <a:ext cx="167738" cy="168255"/>
            </a:xfrm>
            <a:prstGeom prst="chevron">
              <a:avLst/>
            </a:prstGeom>
            <a:solidFill>
              <a:schemeClr val="tx1">
                <a:lumMod val="50000"/>
                <a:lumOff val="5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矢印: 山形 34">
              <a:extLst>
                <a:ext uri="{FF2B5EF4-FFF2-40B4-BE49-F238E27FC236}">
                  <a16:creationId xmlns:a16="http://schemas.microsoft.com/office/drawing/2014/main" id="{B6BF4290-943D-B5AD-AC29-818F7677A25D}"/>
                </a:ext>
              </a:extLst>
            </p:cNvPr>
            <p:cNvSpPr/>
            <p:nvPr/>
          </p:nvSpPr>
          <p:spPr>
            <a:xfrm>
              <a:off x="-466725" y="5655397"/>
              <a:ext cx="167738" cy="168255"/>
            </a:xfrm>
            <a:prstGeom prst="chevron">
              <a:avLst/>
            </a:prstGeom>
            <a:solidFill>
              <a:schemeClr val="tx1">
                <a:lumMod val="50000"/>
                <a:lumOff val="5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矢印: 山形 35">
              <a:extLst>
                <a:ext uri="{FF2B5EF4-FFF2-40B4-BE49-F238E27FC236}">
                  <a16:creationId xmlns:a16="http://schemas.microsoft.com/office/drawing/2014/main" id="{97625CE0-6FC3-78CB-229E-B6592DB67159}"/>
                </a:ext>
              </a:extLst>
            </p:cNvPr>
            <p:cNvSpPr/>
            <p:nvPr/>
          </p:nvSpPr>
          <p:spPr>
            <a:xfrm>
              <a:off x="-637369" y="5655397"/>
              <a:ext cx="167738" cy="168255"/>
            </a:xfrm>
            <a:prstGeom prst="chevron">
              <a:avLst/>
            </a:prstGeom>
            <a:solidFill>
              <a:schemeClr val="tx1">
                <a:lumMod val="50000"/>
                <a:lumOff val="5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矢印: 山形 36">
              <a:extLst>
                <a:ext uri="{FF2B5EF4-FFF2-40B4-BE49-F238E27FC236}">
                  <a16:creationId xmlns:a16="http://schemas.microsoft.com/office/drawing/2014/main" id="{CDCC25F9-B270-CFAD-55B3-8EA583D396B2}"/>
                </a:ext>
              </a:extLst>
            </p:cNvPr>
            <p:cNvSpPr/>
            <p:nvPr/>
          </p:nvSpPr>
          <p:spPr>
            <a:xfrm>
              <a:off x="-819092" y="5655396"/>
              <a:ext cx="167738" cy="168255"/>
            </a:xfrm>
            <a:prstGeom prst="chevron">
              <a:avLst/>
            </a:prstGeom>
            <a:solidFill>
              <a:schemeClr val="tx1">
                <a:lumMod val="50000"/>
                <a:lumOff val="5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山形 37">
              <a:extLst>
                <a:ext uri="{FF2B5EF4-FFF2-40B4-BE49-F238E27FC236}">
                  <a16:creationId xmlns:a16="http://schemas.microsoft.com/office/drawing/2014/main" id="{587B3E03-96B5-B751-D5C1-0A62462028EB}"/>
                </a:ext>
              </a:extLst>
            </p:cNvPr>
            <p:cNvSpPr/>
            <p:nvPr/>
          </p:nvSpPr>
          <p:spPr>
            <a:xfrm>
              <a:off x="-981017" y="5655396"/>
              <a:ext cx="167738" cy="168255"/>
            </a:xfrm>
            <a:prstGeom prst="chevron">
              <a:avLst/>
            </a:prstGeom>
            <a:solidFill>
              <a:schemeClr val="tx1">
                <a:lumMod val="50000"/>
                <a:lumOff val="5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矢印: 山形 38">
              <a:extLst>
                <a:ext uri="{FF2B5EF4-FFF2-40B4-BE49-F238E27FC236}">
                  <a16:creationId xmlns:a16="http://schemas.microsoft.com/office/drawing/2014/main" id="{284B54CE-988B-75D9-152F-B606DFA84914}"/>
                </a:ext>
              </a:extLst>
            </p:cNvPr>
            <p:cNvSpPr/>
            <p:nvPr/>
          </p:nvSpPr>
          <p:spPr>
            <a:xfrm>
              <a:off x="-1162740" y="5655395"/>
              <a:ext cx="167738" cy="168255"/>
            </a:xfrm>
            <a:prstGeom prst="chevron">
              <a:avLst/>
            </a:prstGeom>
            <a:solidFill>
              <a:schemeClr val="tx1">
                <a:lumMod val="50000"/>
                <a:lumOff val="5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2389180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8" name="図 57">
            <a:extLst>
              <a:ext uri="{FF2B5EF4-FFF2-40B4-BE49-F238E27FC236}">
                <a16:creationId xmlns:a16="http://schemas.microsoft.com/office/drawing/2014/main" id="{091730EF-093D-1174-DB9E-90713731FD20}"/>
              </a:ext>
            </a:extLst>
          </p:cNvPr>
          <p:cNvPicPr>
            <a:picLocks noChangeAspect="1"/>
          </p:cNvPicPr>
          <p:nvPr/>
        </p:nvPicPr>
        <p:blipFill rotWithShape="1">
          <a:blip r:embed="rId4">
            <a:alphaModFix amt="40000"/>
            <a:extLst>
              <a:ext uri="{28A0092B-C50C-407E-A947-70E740481C1C}">
                <a14:useLocalDpi xmlns:a14="http://schemas.microsoft.com/office/drawing/2010/main" val="0"/>
              </a:ext>
            </a:extLst>
          </a:blip>
          <a:srcRect l="7957" t="2016" r="15224" b="6493"/>
          <a:stretch/>
        </p:blipFill>
        <p:spPr>
          <a:xfrm>
            <a:off x="85725" y="1085092"/>
            <a:ext cx="4572000" cy="5530055"/>
          </a:xfrm>
          <a:prstGeom prst="rect">
            <a:avLst/>
          </a:prstGeom>
        </p:spPr>
      </p:pic>
      <p:pic>
        <p:nvPicPr>
          <p:cNvPr id="41" name="図 40">
            <a:extLst>
              <a:ext uri="{FF2B5EF4-FFF2-40B4-BE49-F238E27FC236}">
                <a16:creationId xmlns:a16="http://schemas.microsoft.com/office/drawing/2014/main" id="{AC0F8F1F-DEEF-3C2B-3F59-D892754354A7}"/>
              </a:ext>
            </a:extLst>
          </p:cNvPr>
          <p:cNvPicPr>
            <a:picLocks noChangeAspect="1"/>
          </p:cNvPicPr>
          <p:nvPr/>
        </p:nvPicPr>
        <p:blipFill>
          <a:blip r:embed="rId5"/>
          <a:stretch>
            <a:fillRect/>
          </a:stretch>
        </p:blipFill>
        <p:spPr>
          <a:xfrm>
            <a:off x="4764988" y="811732"/>
            <a:ext cx="4170614" cy="5898018"/>
          </a:xfrm>
          <a:prstGeom prst="rect">
            <a:avLst/>
          </a:prstGeom>
          <a:ln>
            <a:solidFill>
              <a:schemeClr val="tx1">
                <a:lumMod val="65000"/>
                <a:lumOff val="35000"/>
              </a:schemeClr>
            </a:solidFill>
          </a:ln>
        </p:spPr>
      </p:pic>
      <p:sp>
        <p:nvSpPr>
          <p:cNvPr id="2" name="四角形: 角を丸くする 1">
            <a:extLst>
              <a:ext uri="{FF2B5EF4-FFF2-40B4-BE49-F238E27FC236}">
                <a16:creationId xmlns:a16="http://schemas.microsoft.com/office/drawing/2014/main" id="{7E3FC0D5-6FCE-3EE2-9E77-83D5C579EA43}"/>
              </a:ext>
            </a:extLst>
          </p:cNvPr>
          <p:cNvSpPr/>
          <p:nvPr/>
        </p:nvSpPr>
        <p:spPr>
          <a:xfrm>
            <a:off x="85725" y="219075"/>
            <a:ext cx="6581775" cy="523875"/>
          </a:xfrm>
          <a:prstGeom prst="roundRect">
            <a:avLst>
              <a:gd name="adj" fmla="val 50000"/>
            </a:avLst>
          </a:prstGeom>
          <a:solidFill>
            <a:srgbClr val="F0E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2EC49A64-982D-5579-0D74-DE034F753690}"/>
              </a:ext>
            </a:extLst>
          </p:cNvPr>
          <p:cNvSpPr/>
          <p:nvPr/>
        </p:nvSpPr>
        <p:spPr>
          <a:xfrm>
            <a:off x="0" y="219075"/>
            <a:ext cx="571500" cy="52387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C0111510-05B9-F40C-0F10-17FCDDCF9D5E}"/>
              </a:ext>
            </a:extLst>
          </p:cNvPr>
          <p:cNvSpPr txBox="1"/>
          <p:nvPr/>
        </p:nvSpPr>
        <p:spPr>
          <a:xfrm>
            <a:off x="600075" y="268099"/>
            <a:ext cx="6505575" cy="461665"/>
          </a:xfrm>
          <a:prstGeom prst="rect">
            <a:avLst/>
          </a:prstGeom>
          <a:noFill/>
        </p:spPr>
        <p:txBody>
          <a:bodyPr wrap="square">
            <a:spAutoFit/>
          </a:bodyPr>
          <a:lstStyle/>
          <a:p>
            <a:r>
              <a:rPr kumimoji="1" lang="ja-JP" altLang="en-US" sz="2400" b="1" dirty="0">
                <a:solidFill>
                  <a:prstClr val="black"/>
                </a:solidFill>
                <a:latin typeface="Calibri" panose="020F0502020204030204"/>
                <a:ea typeface="游ゴシック" panose="020B0400000000000000" pitchFamily="50" charset="-128"/>
              </a:rPr>
              <a:t>運動実施報告（事業場）　</a:t>
            </a:r>
            <a:endParaRPr lang="ja-JP" altLang="en-US" sz="2400" dirty="0"/>
          </a:p>
        </p:txBody>
      </p:sp>
      <p:sp>
        <p:nvSpPr>
          <p:cNvPr id="9" name="テキスト ボックス 8">
            <a:extLst>
              <a:ext uri="{FF2B5EF4-FFF2-40B4-BE49-F238E27FC236}">
                <a16:creationId xmlns:a16="http://schemas.microsoft.com/office/drawing/2014/main" id="{804EC4EB-0609-011D-7B97-37795D61B671}"/>
              </a:ext>
            </a:extLst>
          </p:cNvPr>
          <p:cNvSpPr txBox="1"/>
          <p:nvPr/>
        </p:nvSpPr>
        <p:spPr>
          <a:xfrm>
            <a:off x="28575" y="238780"/>
            <a:ext cx="390524" cy="523220"/>
          </a:xfrm>
          <a:prstGeom prst="rect">
            <a:avLst/>
          </a:prstGeom>
          <a:noFill/>
        </p:spPr>
        <p:txBody>
          <a:bodyPr wrap="square">
            <a:spAutoFit/>
          </a:bodyPr>
          <a:lstStyle/>
          <a:p>
            <a:r>
              <a:rPr lang="ja-JP" altLang="en-US" sz="2800" b="1" dirty="0">
                <a:solidFill>
                  <a:schemeClr val="bg1"/>
                </a:solidFill>
              </a:rPr>
              <a:t>６</a:t>
            </a:r>
          </a:p>
        </p:txBody>
      </p:sp>
      <p:sp>
        <p:nvSpPr>
          <p:cNvPr id="25" name="テキスト ボックス 24">
            <a:extLst>
              <a:ext uri="{FF2B5EF4-FFF2-40B4-BE49-F238E27FC236}">
                <a16:creationId xmlns:a16="http://schemas.microsoft.com/office/drawing/2014/main" id="{2BFC45FB-63B2-6D95-885E-674347A37F57}"/>
              </a:ext>
            </a:extLst>
          </p:cNvPr>
          <p:cNvSpPr txBox="1"/>
          <p:nvPr/>
        </p:nvSpPr>
        <p:spPr>
          <a:xfrm>
            <a:off x="5412335" y="2857500"/>
            <a:ext cx="493165" cy="276999"/>
          </a:xfrm>
          <a:prstGeom prst="rect">
            <a:avLst/>
          </a:prstGeom>
          <a:noFill/>
        </p:spPr>
        <p:txBody>
          <a:bodyPr wrap="square" rtlCol="0">
            <a:spAutoFit/>
          </a:bodyPr>
          <a:lstStyle/>
          <a:p>
            <a:r>
              <a:rPr kumimoji="1" lang="ja-JP" altLang="en-US" sz="1200" b="1" dirty="0">
                <a:solidFill>
                  <a:srgbClr val="FF603B"/>
                </a:solidFill>
                <a:latin typeface="HGSｺﾞｼｯｸE" panose="020B0900000000000000" pitchFamily="50" charset="-128"/>
                <a:ea typeface="HGSｺﾞｼｯｸE" panose="020B0900000000000000" pitchFamily="50" charset="-128"/>
              </a:rPr>
              <a:t>４</a:t>
            </a:r>
          </a:p>
        </p:txBody>
      </p:sp>
      <p:sp>
        <p:nvSpPr>
          <p:cNvPr id="31" name="テキスト ボックス 30">
            <a:extLst>
              <a:ext uri="{FF2B5EF4-FFF2-40B4-BE49-F238E27FC236}">
                <a16:creationId xmlns:a16="http://schemas.microsoft.com/office/drawing/2014/main" id="{5C0F7CE8-B699-E011-68B1-0302017D5428}"/>
              </a:ext>
            </a:extLst>
          </p:cNvPr>
          <p:cNvSpPr txBox="1"/>
          <p:nvPr/>
        </p:nvSpPr>
        <p:spPr>
          <a:xfrm>
            <a:off x="6681987" y="4628439"/>
            <a:ext cx="2030553" cy="261610"/>
          </a:xfrm>
          <a:prstGeom prst="rect">
            <a:avLst/>
          </a:prstGeom>
          <a:noFill/>
        </p:spPr>
        <p:txBody>
          <a:bodyPr wrap="square" rtlCol="0">
            <a:spAutoFit/>
          </a:bodyPr>
          <a:lstStyle/>
          <a:p>
            <a:r>
              <a:rPr kumimoji="1" lang="ja-JP" altLang="en-US" sz="1100" dirty="0">
                <a:solidFill>
                  <a:srgbClr val="FF603B"/>
                </a:solidFill>
                <a:latin typeface="HGSｺﾞｼｯｸE" panose="020B0900000000000000" pitchFamily="50" charset="-128"/>
                <a:ea typeface="HGSｺﾞｼｯｸE" panose="020B0900000000000000" pitchFamily="50" charset="-128"/>
              </a:rPr>
              <a:t>埼玉県〇〇市〇〇△</a:t>
            </a:r>
            <a:r>
              <a:rPr kumimoji="1" lang="en-US" altLang="ja-JP" sz="1100" dirty="0">
                <a:solidFill>
                  <a:srgbClr val="FF603B"/>
                </a:solidFill>
                <a:latin typeface="HGSｺﾞｼｯｸE" panose="020B0900000000000000" pitchFamily="50" charset="-128"/>
                <a:ea typeface="HGSｺﾞｼｯｸE" panose="020B0900000000000000" pitchFamily="50" charset="-128"/>
              </a:rPr>
              <a:t>-</a:t>
            </a:r>
            <a:r>
              <a:rPr kumimoji="1" lang="ja-JP" altLang="en-US" sz="1100" dirty="0">
                <a:solidFill>
                  <a:srgbClr val="FF603B"/>
                </a:solidFill>
                <a:latin typeface="HGSｺﾞｼｯｸE" panose="020B0900000000000000" pitchFamily="50" charset="-128"/>
                <a:ea typeface="HGSｺﾞｼｯｸE" panose="020B0900000000000000" pitchFamily="50" charset="-128"/>
              </a:rPr>
              <a:t>□</a:t>
            </a:r>
          </a:p>
        </p:txBody>
      </p:sp>
      <p:grpSp>
        <p:nvGrpSpPr>
          <p:cNvPr id="40" name="グループ化 39">
            <a:extLst>
              <a:ext uri="{FF2B5EF4-FFF2-40B4-BE49-F238E27FC236}">
                <a16:creationId xmlns:a16="http://schemas.microsoft.com/office/drawing/2014/main" id="{6D7C615E-6199-CCC1-8B52-6479F13CB823}"/>
              </a:ext>
            </a:extLst>
          </p:cNvPr>
          <p:cNvGrpSpPr/>
          <p:nvPr/>
        </p:nvGrpSpPr>
        <p:grpSpPr>
          <a:xfrm>
            <a:off x="1861055" y="5791040"/>
            <a:ext cx="1025678" cy="168257"/>
            <a:chOff x="-1162740" y="5655395"/>
            <a:chExt cx="1025678" cy="168257"/>
          </a:xfrm>
        </p:grpSpPr>
        <p:sp>
          <p:nvSpPr>
            <p:cNvPr id="34" name="矢印: 山形 33">
              <a:extLst>
                <a:ext uri="{FF2B5EF4-FFF2-40B4-BE49-F238E27FC236}">
                  <a16:creationId xmlns:a16="http://schemas.microsoft.com/office/drawing/2014/main" id="{C23049DD-6CFC-B691-DB0C-4AD5B2BD3FC6}"/>
                </a:ext>
              </a:extLst>
            </p:cNvPr>
            <p:cNvSpPr/>
            <p:nvPr/>
          </p:nvSpPr>
          <p:spPr>
            <a:xfrm>
              <a:off x="-304800" y="5655397"/>
              <a:ext cx="167738" cy="168255"/>
            </a:xfrm>
            <a:prstGeom prst="chevron">
              <a:avLst/>
            </a:prstGeom>
            <a:solidFill>
              <a:schemeClr val="tx1">
                <a:lumMod val="50000"/>
                <a:lumOff val="5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矢印: 山形 34">
              <a:extLst>
                <a:ext uri="{FF2B5EF4-FFF2-40B4-BE49-F238E27FC236}">
                  <a16:creationId xmlns:a16="http://schemas.microsoft.com/office/drawing/2014/main" id="{B6BF4290-943D-B5AD-AC29-818F7677A25D}"/>
                </a:ext>
              </a:extLst>
            </p:cNvPr>
            <p:cNvSpPr/>
            <p:nvPr/>
          </p:nvSpPr>
          <p:spPr>
            <a:xfrm>
              <a:off x="-466725" y="5655397"/>
              <a:ext cx="167738" cy="168255"/>
            </a:xfrm>
            <a:prstGeom prst="chevron">
              <a:avLst/>
            </a:prstGeom>
            <a:solidFill>
              <a:schemeClr val="tx1">
                <a:lumMod val="50000"/>
                <a:lumOff val="5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矢印: 山形 35">
              <a:extLst>
                <a:ext uri="{FF2B5EF4-FFF2-40B4-BE49-F238E27FC236}">
                  <a16:creationId xmlns:a16="http://schemas.microsoft.com/office/drawing/2014/main" id="{97625CE0-6FC3-78CB-229E-B6592DB67159}"/>
                </a:ext>
              </a:extLst>
            </p:cNvPr>
            <p:cNvSpPr/>
            <p:nvPr/>
          </p:nvSpPr>
          <p:spPr>
            <a:xfrm>
              <a:off x="-637369" y="5655397"/>
              <a:ext cx="167738" cy="168255"/>
            </a:xfrm>
            <a:prstGeom prst="chevron">
              <a:avLst/>
            </a:prstGeom>
            <a:solidFill>
              <a:schemeClr val="tx1">
                <a:lumMod val="50000"/>
                <a:lumOff val="5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矢印: 山形 36">
              <a:extLst>
                <a:ext uri="{FF2B5EF4-FFF2-40B4-BE49-F238E27FC236}">
                  <a16:creationId xmlns:a16="http://schemas.microsoft.com/office/drawing/2014/main" id="{CDCC25F9-B270-CFAD-55B3-8EA583D396B2}"/>
                </a:ext>
              </a:extLst>
            </p:cNvPr>
            <p:cNvSpPr/>
            <p:nvPr/>
          </p:nvSpPr>
          <p:spPr>
            <a:xfrm>
              <a:off x="-819092" y="5655396"/>
              <a:ext cx="167738" cy="168255"/>
            </a:xfrm>
            <a:prstGeom prst="chevron">
              <a:avLst/>
            </a:prstGeom>
            <a:solidFill>
              <a:schemeClr val="tx1">
                <a:lumMod val="50000"/>
                <a:lumOff val="5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山形 37">
              <a:extLst>
                <a:ext uri="{FF2B5EF4-FFF2-40B4-BE49-F238E27FC236}">
                  <a16:creationId xmlns:a16="http://schemas.microsoft.com/office/drawing/2014/main" id="{587B3E03-96B5-B751-D5C1-0A62462028EB}"/>
                </a:ext>
              </a:extLst>
            </p:cNvPr>
            <p:cNvSpPr/>
            <p:nvPr/>
          </p:nvSpPr>
          <p:spPr>
            <a:xfrm>
              <a:off x="-981017" y="5655396"/>
              <a:ext cx="167738" cy="168255"/>
            </a:xfrm>
            <a:prstGeom prst="chevron">
              <a:avLst/>
            </a:prstGeom>
            <a:solidFill>
              <a:schemeClr val="tx1">
                <a:lumMod val="50000"/>
                <a:lumOff val="5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矢印: 山形 38">
              <a:extLst>
                <a:ext uri="{FF2B5EF4-FFF2-40B4-BE49-F238E27FC236}">
                  <a16:creationId xmlns:a16="http://schemas.microsoft.com/office/drawing/2014/main" id="{284B54CE-988B-75D9-152F-B606DFA84914}"/>
                </a:ext>
              </a:extLst>
            </p:cNvPr>
            <p:cNvSpPr/>
            <p:nvPr/>
          </p:nvSpPr>
          <p:spPr>
            <a:xfrm>
              <a:off x="-1162740" y="5655395"/>
              <a:ext cx="167738" cy="168255"/>
            </a:xfrm>
            <a:prstGeom prst="chevron">
              <a:avLst/>
            </a:prstGeom>
            <a:solidFill>
              <a:schemeClr val="tx1">
                <a:lumMod val="50000"/>
                <a:lumOff val="5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42" name="図 41">
            <a:extLst>
              <a:ext uri="{FF2B5EF4-FFF2-40B4-BE49-F238E27FC236}">
                <a16:creationId xmlns:a16="http://schemas.microsoft.com/office/drawing/2014/main" id="{EF5F190B-1F55-0E42-8576-897E253D04CA}"/>
              </a:ext>
            </a:extLst>
          </p:cNvPr>
          <p:cNvPicPr>
            <a:picLocks noChangeAspect="1"/>
          </p:cNvPicPr>
          <p:nvPr/>
        </p:nvPicPr>
        <p:blipFill>
          <a:blip r:embed="rId6"/>
          <a:stretch>
            <a:fillRect/>
          </a:stretch>
        </p:blipFill>
        <p:spPr>
          <a:xfrm>
            <a:off x="3014973" y="3938980"/>
            <a:ext cx="1680647" cy="2012888"/>
          </a:xfrm>
          <a:prstGeom prst="rect">
            <a:avLst/>
          </a:prstGeom>
        </p:spPr>
      </p:pic>
      <p:sp>
        <p:nvSpPr>
          <p:cNvPr id="19" name="四角形: 角を丸くする 18">
            <a:extLst>
              <a:ext uri="{FF2B5EF4-FFF2-40B4-BE49-F238E27FC236}">
                <a16:creationId xmlns:a16="http://schemas.microsoft.com/office/drawing/2014/main" id="{13DBD0AE-0C3F-739C-7A6A-693F5DBE9FE1}"/>
              </a:ext>
            </a:extLst>
          </p:cNvPr>
          <p:cNvSpPr/>
          <p:nvPr/>
        </p:nvSpPr>
        <p:spPr>
          <a:xfrm>
            <a:off x="3060351" y="5772908"/>
            <a:ext cx="1283317" cy="302697"/>
          </a:xfrm>
          <a:prstGeom prst="roundRect">
            <a:avLst>
              <a:gd name="adj" fmla="val 50000"/>
            </a:avLst>
          </a:prstGeom>
          <a:solidFill>
            <a:srgbClr val="FF5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所属分会</a:t>
            </a:r>
          </a:p>
        </p:txBody>
      </p:sp>
      <p:sp>
        <p:nvSpPr>
          <p:cNvPr id="43" name="テキスト ボックス 42">
            <a:extLst>
              <a:ext uri="{FF2B5EF4-FFF2-40B4-BE49-F238E27FC236}">
                <a16:creationId xmlns:a16="http://schemas.microsoft.com/office/drawing/2014/main" id="{932F4C9F-5F80-9253-E842-1040175D2807}"/>
              </a:ext>
            </a:extLst>
          </p:cNvPr>
          <p:cNvSpPr txBox="1"/>
          <p:nvPr/>
        </p:nvSpPr>
        <p:spPr>
          <a:xfrm>
            <a:off x="5412334" y="3152001"/>
            <a:ext cx="493165" cy="276999"/>
          </a:xfrm>
          <a:prstGeom prst="rect">
            <a:avLst/>
          </a:prstGeom>
          <a:noFill/>
        </p:spPr>
        <p:txBody>
          <a:bodyPr wrap="square" rtlCol="0">
            <a:spAutoFit/>
          </a:bodyPr>
          <a:lstStyle/>
          <a:p>
            <a:r>
              <a:rPr kumimoji="1" lang="ja-JP" altLang="en-US" sz="1200" b="1" dirty="0">
                <a:solidFill>
                  <a:srgbClr val="FF603B"/>
                </a:solidFill>
                <a:latin typeface="HGSｺﾞｼｯｸE" panose="020B0900000000000000" pitchFamily="50" charset="-128"/>
                <a:ea typeface="HGSｺﾞｼｯｸE" panose="020B0900000000000000" pitchFamily="50" charset="-128"/>
              </a:rPr>
              <a:t>５</a:t>
            </a:r>
          </a:p>
        </p:txBody>
      </p:sp>
      <p:sp>
        <p:nvSpPr>
          <p:cNvPr id="44" name="テキスト ボックス 43">
            <a:extLst>
              <a:ext uri="{FF2B5EF4-FFF2-40B4-BE49-F238E27FC236}">
                <a16:creationId xmlns:a16="http://schemas.microsoft.com/office/drawing/2014/main" id="{EB98C56C-EAB8-092C-D936-6ACCA4613DAB}"/>
              </a:ext>
            </a:extLst>
          </p:cNvPr>
          <p:cNvSpPr txBox="1"/>
          <p:nvPr/>
        </p:nvSpPr>
        <p:spPr>
          <a:xfrm>
            <a:off x="5412334" y="3446502"/>
            <a:ext cx="493165" cy="276999"/>
          </a:xfrm>
          <a:prstGeom prst="rect">
            <a:avLst/>
          </a:prstGeom>
          <a:noFill/>
        </p:spPr>
        <p:txBody>
          <a:bodyPr wrap="square" rtlCol="0">
            <a:spAutoFit/>
          </a:bodyPr>
          <a:lstStyle/>
          <a:p>
            <a:r>
              <a:rPr kumimoji="1" lang="ja-JP" altLang="en-US" sz="1200" b="1" dirty="0">
                <a:solidFill>
                  <a:srgbClr val="FF603B"/>
                </a:solidFill>
                <a:latin typeface="HGSｺﾞｼｯｸE" panose="020B0900000000000000" pitchFamily="50" charset="-128"/>
                <a:ea typeface="HGSｺﾞｼｯｸE" panose="020B0900000000000000" pitchFamily="50" charset="-128"/>
              </a:rPr>
              <a:t>６</a:t>
            </a:r>
          </a:p>
        </p:txBody>
      </p:sp>
      <p:sp>
        <p:nvSpPr>
          <p:cNvPr id="45" name="テキスト ボックス 44">
            <a:extLst>
              <a:ext uri="{FF2B5EF4-FFF2-40B4-BE49-F238E27FC236}">
                <a16:creationId xmlns:a16="http://schemas.microsoft.com/office/drawing/2014/main" id="{E9969033-2115-F751-A664-8CA5F1DB625C}"/>
              </a:ext>
            </a:extLst>
          </p:cNvPr>
          <p:cNvSpPr txBox="1"/>
          <p:nvPr/>
        </p:nvSpPr>
        <p:spPr>
          <a:xfrm>
            <a:off x="6117185" y="2865477"/>
            <a:ext cx="493165" cy="276999"/>
          </a:xfrm>
          <a:prstGeom prst="rect">
            <a:avLst/>
          </a:prstGeom>
          <a:noFill/>
        </p:spPr>
        <p:txBody>
          <a:bodyPr wrap="square" rtlCol="0">
            <a:spAutoFit/>
          </a:bodyPr>
          <a:lstStyle/>
          <a:p>
            <a:pPr algn="r"/>
            <a:r>
              <a:rPr kumimoji="1" lang="ja-JP" altLang="en-US" sz="1200" b="1" dirty="0">
                <a:solidFill>
                  <a:srgbClr val="FF603B"/>
                </a:solidFill>
                <a:latin typeface="HGSｺﾞｼｯｸE" panose="020B0900000000000000" pitchFamily="50" charset="-128"/>
                <a:ea typeface="HGSｺﾞｼｯｸE" panose="020B0900000000000000" pitchFamily="50" charset="-128"/>
              </a:rPr>
              <a:t>１０</a:t>
            </a:r>
          </a:p>
        </p:txBody>
      </p:sp>
      <p:sp>
        <p:nvSpPr>
          <p:cNvPr id="46" name="テキスト ボックス 45">
            <a:extLst>
              <a:ext uri="{FF2B5EF4-FFF2-40B4-BE49-F238E27FC236}">
                <a16:creationId xmlns:a16="http://schemas.microsoft.com/office/drawing/2014/main" id="{1619A465-A5DD-93B2-B708-E0CB5270F2AC}"/>
              </a:ext>
            </a:extLst>
          </p:cNvPr>
          <p:cNvSpPr txBox="1"/>
          <p:nvPr/>
        </p:nvSpPr>
        <p:spPr>
          <a:xfrm>
            <a:off x="6117184" y="3159978"/>
            <a:ext cx="493165" cy="276999"/>
          </a:xfrm>
          <a:prstGeom prst="rect">
            <a:avLst/>
          </a:prstGeom>
          <a:noFill/>
        </p:spPr>
        <p:txBody>
          <a:bodyPr wrap="square" rtlCol="0">
            <a:spAutoFit/>
          </a:bodyPr>
          <a:lstStyle/>
          <a:p>
            <a:pPr algn="r"/>
            <a:r>
              <a:rPr kumimoji="1" lang="ja-JP" altLang="en-US" sz="1200" b="1" dirty="0">
                <a:solidFill>
                  <a:srgbClr val="FF603B"/>
                </a:solidFill>
                <a:latin typeface="HGSｺﾞｼｯｸE" panose="020B0900000000000000" pitchFamily="50" charset="-128"/>
                <a:ea typeface="HGSｺﾞｼｯｸE" panose="020B0900000000000000" pitchFamily="50" charset="-128"/>
              </a:rPr>
              <a:t>８</a:t>
            </a:r>
          </a:p>
        </p:txBody>
      </p:sp>
      <p:sp>
        <p:nvSpPr>
          <p:cNvPr id="47" name="テキスト ボックス 46">
            <a:extLst>
              <a:ext uri="{FF2B5EF4-FFF2-40B4-BE49-F238E27FC236}">
                <a16:creationId xmlns:a16="http://schemas.microsoft.com/office/drawing/2014/main" id="{F56902F1-EB4C-0F77-A04C-6357DFCF9A56}"/>
              </a:ext>
            </a:extLst>
          </p:cNvPr>
          <p:cNvSpPr txBox="1"/>
          <p:nvPr/>
        </p:nvSpPr>
        <p:spPr>
          <a:xfrm>
            <a:off x="6117184" y="3454479"/>
            <a:ext cx="493165" cy="276999"/>
          </a:xfrm>
          <a:prstGeom prst="rect">
            <a:avLst/>
          </a:prstGeom>
          <a:noFill/>
        </p:spPr>
        <p:txBody>
          <a:bodyPr wrap="square" rtlCol="0">
            <a:spAutoFit/>
          </a:bodyPr>
          <a:lstStyle/>
          <a:p>
            <a:pPr algn="r"/>
            <a:r>
              <a:rPr kumimoji="1" lang="ja-JP" altLang="en-US" sz="1200" b="1" dirty="0">
                <a:solidFill>
                  <a:srgbClr val="FF603B"/>
                </a:solidFill>
                <a:latin typeface="HGSｺﾞｼｯｸE" panose="020B0900000000000000" pitchFamily="50" charset="-128"/>
                <a:ea typeface="HGSｺﾞｼｯｸE" panose="020B0900000000000000" pitchFamily="50" charset="-128"/>
              </a:rPr>
              <a:t>１２</a:t>
            </a:r>
          </a:p>
        </p:txBody>
      </p:sp>
      <p:sp>
        <p:nvSpPr>
          <p:cNvPr id="48" name="テキスト ボックス 47">
            <a:extLst>
              <a:ext uri="{FF2B5EF4-FFF2-40B4-BE49-F238E27FC236}">
                <a16:creationId xmlns:a16="http://schemas.microsoft.com/office/drawing/2014/main" id="{FD8AAF52-695E-CEE1-9B2C-807F88E1A287}"/>
              </a:ext>
            </a:extLst>
          </p:cNvPr>
          <p:cNvSpPr txBox="1"/>
          <p:nvPr/>
        </p:nvSpPr>
        <p:spPr>
          <a:xfrm>
            <a:off x="7011112" y="2865477"/>
            <a:ext cx="493165" cy="276999"/>
          </a:xfrm>
          <a:prstGeom prst="rect">
            <a:avLst/>
          </a:prstGeom>
          <a:noFill/>
        </p:spPr>
        <p:txBody>
          <a:bodyPr wrap="square" rtlCol="0">
            <a:spAutoFit/>
          </a:bodyPr>
          <a:lstStyle/>
          <a:p>
            <a:pPr algn="r"/>
            <a:r>
              <a:rPr kumimoji="1" lang="ja-JP" altLang="en-US" sz="1200" b="1" dirty="0">
                <a:solidFill>
                  <a:srgbClr val="FF603B"/>
                </a:solidFill>
                <a:latin typeface="HGSｺﾞｼｯｸE" panose="020B0900000000000000" pitchFamily="50" charset="-128"/>
                <a:ea typeface="HGSｺﾞｼｯｸE" panose="020B0900000000000000" pitchFamily="50" charset="-128"/>
              </a:rPr>
              <a:t>１０</a:t>
            </a:r>
          </a:p>
        </p:txBody>
      </p:sp>
      <p:sp>
        <p:nvSpPr>
          <p:cNvPr id="49" name="テキスト ボックス 48">
            <a:extLst>
              <a:ext uri="{FF2B5EF4-FFF2-40B4-BE49-F238E27FC236}">
                <a16:creationId xmlns:a16="http://schemas.microsoft.com/office/drawing/2014/main" id="{69158880-8C0D-A9E5-AB43-2D9E5C187D68}"/>
              </a:ext>
            </a:extLst>
          </p:cNvPr>
          <p:cNvSpPr txBox="1"/>
          <p:nvPr/>
        </p:nvSpPr>
        <p:spPr>
          <a:xfrm>
            <a:off x="7011111" y="3159978"/>
            <a:ext cx="493165" cy="276999"/>
          </a:xfrm>
          <a:prstGeom prst="rect">
            <a:avLst/>
          </a:prstGeom>
          <a:noFill/>
        </p:spPr>
        <p:txBody>
          <a:bodyPr wrap="square" rtlCol="0">
            <a:spAutoFit/>
          </a:bodyPr>
          <a:lstStyle/>
          <a:p>
            <a:pPr algn="r"/>
            <a:r>
              <a:rPr kumimoji="1" lang="ja-JP" altLang="en-US" sz="1200" b="1" dirty="0">
                <a:solidFill>
                  <a:srgbClr val="FF603B"/>
                </a:solidFill>
                <a:latin typeface="HGSｺﾞｼｯｸE" panose="020B0900000000000000" pitchFamily="50" charset="-128"/>
                <a:ea typeface="HGSｺﾞｼｯｸE" panose="020B0900000000000000" pitchFamily="50" charset="-128"/>
              </a:rPr>
              <a:t>７</a:t>
            </a:r>
          </a:p>
        </p:txBody>
      </p:sp>
      <p:sp>
        <p:nvSpPr>
          <p:cNvPr id="50" name="テキスト ボックス 49">
            <a:extLst>
              <a:ext uri="{FF2B5EF4-FFF2-40B4-BE49-F238E27FC236}">
                <a16:creationId xmlns:a16="http://schemas.microsoft.com/office/drawing/2014/main" id="{B85EE662-3DE6-1F37-EF33-31FE9A66C8B3}"/>
              </a:ext>
            </a:extLst>
          </p:cNvPr>
          <p:cNvSpPr txBox="1"/>
          <p:nvPr/>
        </p:nvSpPr>
        <p:spPr>
          <a:xfrm>
            <a:off x="7011111" y="3454479"/>
            <a:ext cx="493165" cy="276999"/>
          </a:xfrm>
          <a:prstGeom prst="rect">
            <a:avLst/>
          </a:prstGeom>
          <a:noFill/>
        </p:spPr>
        <p:txBody>
          <a:bodyPr wrap="square" rtlCol="0">
            <a:spAutoFit/>
          </a:bodyPr>
          <a:lstStyle/>
          <a:p>
            <a:pPr algn="r"/>
            <a:r>
              <a:rPr kumimoji="1" lang="ja-JP" altLang="en-US" sz="1200" b="1" dirty="0">
                <a:solidFill>
                  <a:srgbClr val="FF603B"/>
                </a:solidFill>
                <a:latin typeface="HGSｺﾞｼｯｸE" panose="020B0900000000000000" pitchFamily="50" charset="-128"/>
                <a:ea typeface="HGSｺﾞｼｯｸE" panose="020B0900000000000000" pitchFamily="50" charset="-128"/>
              </a:rPr>
              <a:t>１０</a:t>
            </a:r>
          </a:p>
        </p:txBody>
      </p:sp>
      <p:sp>
        <p:nvSpPr>
          <p:cNvPr id="51" name="テキスト ボックス 50">
            <a:extLst>
              <a:ext uri="{FF2B5EF4-FFF2-40B4-BE49-F238E27FC236}">
                <a16:creationId xmlns:a16="http://schemas.microsoft.com/office/drawing/2014/main" id="{126AC462-A88B-009D-D8D2-557625ABC68E}"/>
              </a:ext>
            </a:extLst>
          </p:cNvPr>
          <p:cNvSpPr txBox="1"/>
          <p:nvPr/>
        </p:nvSpPr>
        <p:spPr>
          <a:xfrm>
            <a:off x="7744888" y="2875002"/>
            <a:ext cx="661416" cy="276999"/>
          </a:xfrm>
          <a:prstGeom prst="rect">
            <a:avLst/>
          </a:prstGeom>
          <a:noFill/>
        </p:spPr>
        <p:txBody>
          <a:bodyPr wrap="square" rtlCol="0">
            <a:spAutoFit/>
          </a:bodyPr>
          <a:lstStyle/>
          <a:p>
            <a:pPr algn="r"/>
            <a:r>
              <a:rPr kumimoji="1" lang="ja-JP" altLang="en-US" sz="1200" b="1" dirty="0">
                <a:solidFill>
                  <a:srgbClr val="FF603B"/>
                </a:solidFill>
                <a:latin typeface="HGSｺﾞｼｯｸE" panose="020B0900000000000000" pitchFamily="50" charset="-128"/>
                <a:ea typeface="HGSｺﾞｼｯｸE" panose="020B0900000000000000" pitchFamily="50" charset="-128"/>
              </a:rPr>
              <a:t>１３０</a:t>
            </a:r>
          </a:p>
        </p:txBody>
      </p:sp>
      <p:sp>
        <p:nvSpPr>
          <p:cNvPr id="52" name="テキスト ボックス 51">
            <a:extLst>
              <a:ext uri="{FF2B5EF4-FFF2-40B4-BE49-F238E27FC236}">
                <a16:creationId xmlns:a16="http://schemas.microsoft.com/office/drawing/2014/main" id="{59B718BB-DF84-4EC9-9A51-C8B0BAF29087}"/>
              </a:ext>
            </a:extLst>
          </p:cNvPr>
          <p:cNvSpPr txBox="1"/>
          <p:nvPr/>
        </p:nvSpPr>
        <p:spPr>
          <a:xfrm>
            <a:off x="7913139" y="3169503"/>
            <a:ext cx="493165" cy="276999"/>
          </a:xfrm>
          <a:prstGeom prst="rect">
            <a:avLst/>
          </a:prstGeom>
          <a:noFill/>
        </p:spPr>
        <p:txBody>
          <a:bodyPr wrap="square" rtlCol="0">
            <a:spAutoFit/>
          </a:bodyPr>
          <a:lstStyle/>
          <a:p>
            <a:pPr algn="r"/>
            <a:r>
              <a:rPr kumimoji="1" lang="ja-JP" altLang="en-US" sz="1200" b="1" dirty="0">
                <a:solidFill>
                  <a:srgbClr val="FF603B"/>
                </a:solidFill>
                <a:latin typeface="HGSｺﾞｼｯｸE" panose="020B0900000000000000" pitchFamily="50" charset="-128"/>
                <a:ea typeface="HGSｺﾞｼｯｸE" panose="020B0900000000000000" pitchFamily="50" charset="-128"/>
              </a:rPr>
              <a:t>８５</a:t>
            </a:r>
          </a:p>
        </p:txBody>
      </p:sp>
      <p:sp>
        <p:nvSpPr>
          <p:cNvPr id="53" name="テキスト ボックス 52">
            <a:extLst>
              <a:ext uri="{FF2B5EF4-FFF2-40B4-BE49-F238E27FC236}">
                <a16:creationId xmlns:a16="http://schemas.microsoft.com/office/drawing/2014/main" id="{3C7CF54F-1DC3-4918-8A3C-32A8865F1D11}"/>
              </a:ext>
            </a:extLst>
          </p:cNvPr>
          <p:cNvSpPr txBox="1"/>
          <p:nvPr/>
        </p:nvSpPr>
        <p:spPr>
          <a:xfrm>
            <a:off x="7697264" y="3464004"/>
            <a:ext cx="709040" cy="276999"/>
          </a:xfrm>
          <a:prstGeom prst="rect">
            <a:avLst/>
          </a:prstGeom>
          <a:noFill/>
        </p:spPr>
        <p:txBody>
          <a:bodyPr wrap="square" rtlCol="0">
            <a:spAutoFit/>
          </a:bodyPr>
          <a:lstStyle/>
          <a:p>
            <a:pPr algn="r"/>
            <a:r>
              <a:rPr kumimoji="1" lang="ja-JP" altLang="en-US" sz="1200" b="1" dirty="0">
                <a:solidFill>
                  <a:srgbClr val="FF603B"/>
                </a:solidFill>
                <a:latin typeface="HGSｺﾞｼｯｸE" panose="020B0900000000000000" pitchFamily="50" charset="-128"/>
                <a:ea typeface="HGSｺﾞｼｯｸE" panose="020B0900000000000000" pitchFamily="50" charset="-128"/>
              </a:rPr>
              <a:t>１５０</a:t>
            </a:r>
          </a:p>
        </p:txBody>
      </p:sp>
      <p:sp>
        <p:nvSpPr>
          <p:cNvPr id="54" name="テキスト ボックス 53">
            <a:extLst>
              <a:ext uri="{FF2B5EF4-FFF2-40B4-BE49-F238E27FC236}">
                <a16:creationId xmlns:a16="http://schemas.microsoft.com/office/drawing/2014/main" id="{9AE9B336-9191-40DA-339E-D07D382A9987}"/>
              </a:ext>
            </a:extLst>
          </p:cNvPr>
          <p:cNvSpPr txBox="1"/>
          <p:nvPr/>
        </p:nvSpPr>
        <p:spPr>
          <a:xfrm>
            <a:off x="6681987" y="4811185"/>
            <a:ext cx="2030553" cy="261610"/>
          </a:xfrm>
          <a:prstGeom prst="rect">
            <a:avLst/>
          </a:prstGeom>
          <a:noFill/>
        </p:spPr>
        <p:txBody>
          <a:bodyPr wrap="square" rtlCol="0">
            <a:spAutoFit/>
          </a:bodyPr>
          <a:lstStyle/>
          <a:p>
            <a:r>
              <a:rPr kumimoji="1" lang="ja-JP" altLang="en-US" sz="1100" dirty="0">
                <a:solidFill>
                  <a:srgbClr val="FF603B"/>
                </a:solidFill>
                <a:latin typeface="HGSｺﾞｼｯｸE" panose="020B0900000000000000" pitchFamily="50" charset="-128"/>
                <a:ea typeface="HGSｺﾞｼｯｸE" panose="020B0900000000000000" pitchFamily="50" charset="-128"/>
              </a:rPr>
              <a:t>〇〇〇</a:t>
            </a:r>
            <a:r>
              <a:rPr kumimoji="1" lang="en-US" altLang="ja-JP" sz="1100" dirty="0">
                <a:solidFill>
                  <a:srgbClr val="FF603B"/>
                </a:solidFill>
                <a:latin typeface="HGSｺﾞｼｯｸE" panose="020B0900000000000000" pitchFamily="50" charset="-128"/>
                <a:ea typeface="HGSｺﾞｼｯｸE" panose="020B0900000000000000" pitchFamily="50" charset="-128"/>
              </a:rPr>
              <a:t>-</a:t>
            </a:r>
            <a:r>
              <a:rPr kumimoji="1" lang="ja-JP" altLang="en-US" sz="1100" dirty="0">
                <a:solidFill>
                  <a:srgbClr val="FF603B"/>
                </a:solidFill>
                <a:latin typeface="HGSｺﾞｼｯｸE" panose="020B0900000000000000" pitchFamily="50" charset="-128"/>
                <a:ea typeface="HGSｺﾞｼｯｸE" panose="020B0900000000000000" pitchFamily="50" charset="-128"/>
              </a:rPr>
              <a:t>△△△</a:t>
            </a:r>
            <a:r>
              <a:rPr kumimoji="1" lang="en-US" altLang="ja-JP" sz="1100" dirty="0">
                <a:solidFill>
                  <a:srgbClr val="FF603B"/>
                </a:solidFill>
                <a:latin typeface="HGSｺﾞｼｯｸE" panose="020B0900000000000000" pitchFamily="50" charset="-128"/>
                <a:ea typeface="HGSｺﾞｼｯｸE" panose="020B0900000000000000" pitchFamily="50" charset="-128"/>
              </a:rPr>
              <a:t>-</a:t>
            </a:r>
            <a:r>
              <a:rPr kumimoji="1" lang="ja-JP" altLang="en-US" sz="1100" dirty="0">
                <a:solidFill>
                  <a:srgbClr val="FF603B"/>
                </a:solidFill>
                <a:latin typeface="HGSｺﾞｼｯｸE" panose="020B0900000000000000" pitchFamily="50" charset="-128"/>
                <a:ea typeface="HGSｺﾞｼｯｸE" panose="020B0900000000000000" pitchFamily="50" charset="-128"/>
              </a:rPr>
              <a:t>□□□□</a:t>
            </a:r>
          </a:p>
        </p:txBody>
      </p:sp>
      <p:sp>
        <p:nvSpPr>
          <p:cNvPr id="55" name="テキスト ボックス 54">
            <a:extLst>
              <a:ext uri="{FF2B5EF4-FFF2-40B4-BE49-F238E27FC236}">
                <a16:creationId xmlns:a16="http://schemas.microsoft.com/office/drawing/2014/main" id="{80C8BA24-CEA5-7642-77D0-11EE6F98C8CE}"/>
              </a:ext>
            </a:extLst>
          </p:cNvPr>
          <p:cNvSpPr txBox="1"/>
          <p:nvPr/>
        </p:nvSpPr>
        <p:spPr>
          <a:xfrm>
            <a:off x="6687241" y="4972017"/>
            <a:ext cx="2030553" cy="261610"/>
          </a:xfrm>
          <a:prstGeom prst="rect">
            <a:avLst/>
          </a:prstGeom>
          <a:noFill/>
        </p:spPr>
        <p:txBody>
          <a:bodyPr wrap="square" rtlCol="0">
            <a:spAutoFit/>
          </a:bodyPr>
          <a:lstStyle/>
          <a:p>
            <a:r>
              <a:rPr kumimoji="1" lang="ja-JP" altLang="en-US" sz="1100" dirty="0">
                <a:solidFill>
                  <a:srgbClr val="FF603B"/>
                </a:solidFill>
                <a:latin typeface="HGSｺﾞｼｯｸE" panose="020B0900000000000000" pitchFamily="50" charset="-128"/>
                <a:ea typeface="HGSｺﾞｼｯｸE" panose="020B0900000000000000" pitchFamily="50" charset="-128"/>
              </a:rPr>
              <a:t>〇〇〇〇建設</a:t>
            </a:r>
          </a:p>
        </p:txBody>
      </p:sp>
      <p:sp>
        <p:nvSpPr>
          <p:cNvPr id="56" name="テキスト ボックス 55">
            <a:extLst>
              <a:ext uri="{FF2B5EF4-FFF2-40B4-BE49-F238E27FC236}">
                <a16:creationId xmlns:a16="http://schemas.microsoft.com/office/drawing/2014/main" id="{3916AE8E-7ED2-E6A9-60A3-B5913F333AFC}"/>
              </a:ext>
            </a:extLst>
          </p:cNvPr>
          <p:cNvSpPr txBox="1"/>
          <p:nvPr/>
        </p:nvSpPr>
        <p:spPr>
          <a:xfrm>
            <a:off x="6966957" y="5124736"/>
            <a:ext cx="1370909" cy="261610"/>
          </a:xfrm>
          <a:prstGeom prst="rect">
            <a:avLst/>
          </a:prstGeom>
          <a:noFill/>
        </p:spPr>
        <p:txBody>
          <a:bodyPr wrap="square" rtlCol="0">
            <a:spAutoFit/>
          </a:bodyPr>
          <a:lstStyle/>
          <a:p>
            <a:r>
              <a:rPr kumimoji="1" lang="ja-JP" altLang="en-US" sz="1100" dirty="0">
                <a:solidFill>
                  <a:srgbClr val="FF603B"/>
                </a:solidFill>
                <a:latin typeface="HGSｺﾞｼｯｸE" panose="020B0900000000000000" pitchFamily="50" charset="-128"/>
                <a:ea typeface="HGSｺﾞｼｯｸE" panose="020B0900000000000000" pitchFamily="50" charset="-128"/>
              </a:rPr>
              <a:t>〇〇 〇〇</a:t>
            </a:r>
            <a:endParaRPr kumimoji="1" lang="en-US" altLang="ja-JP" sz="1100" dirty="0">
              <a:solidFill>
                <a:srgbClr val="FF603B"/>
              </a:solidFill>
              <a:latin typeface="HGSｺﾞｼｯｸE" panose="020B0900000000000000" pitchFamily="50" charset="-128"/>
              <a:ea typeface="HGSｺﾞｼｯｸE" panose="020B0900000000000000" pitchFamily="50" charset="-128"/>
            </a:endParaRPr>
          </a:p>
        </p:txBody>
      </p:sp>
      <p:pic>
        <p:nvPicPr>
          <p:cNvPr id="57" name="図 56">
            <a:extLst>
              <a:ext uri="{FF2B5EF4-FFF2-40B4-BE49-F238E27FC236}">
                <a16:creationId xmlns:a16="http://schemas.microsoft.com/office/drawing/2014/main" id="{6C6D2ED7-4A2A-6DEC-E9C9-132473A787E7}"/>
              </a:ext>
            </a:extLst>
          </p:cNvPr>
          <p:cNvPicPr>
            <a:picLocks noChangeAspect="1"/>
          </p:cNvPicPr>
          <p:nvPr/>
        </p:nvPicPr>
        <p:blipFill>
          <a:blip r:embed="rId7"/>
          <a:stretch>
            <a:fillRect/>
          </a:stretch>
        </p:blipFill>
        <p:spPr>
          <a:xfrm>
            <a:off x="1816070" y="3827601"/>
            <a:ext cx="1133697" cy="1601676"/>
          </a:xfrm>
          <a:prstGeom prst="rect">
            <a:avLst/>
          </a:prstGeom>
          <a:effectLst>
            <a:outerShdw blurRad="50800" dist="38100" dir="2700000" algn="tl" rotWithShape="0">
              <a:prstClr val="black">
                <a:alpha val="40000"/>
              </a:prstClr>
            </a:outerShdw>
          </a:effectLst>
        </p:spPr>
      </p:pic>
      <p:pic>
        <p:nvPicPr>
          <p:cNvPr id="4" name="図 3">
            <a:extLst>
              <a:ext uri="{FF2B5EF4-FFF2-40B4-BE49-F238E27FC236}">
                <a16:creationId xmlns:a16="http://schemas.microsoft.com/office/drawing/2014/main" id="{C09623A7-9DB1-483A-479E-187064A15192}"/>
              </a:ext>
            </a:extLst>
          </p:cNvPr>
          <p:cNvPicPr>
            <a:picLocks noChangeAspect="1"/>
          </p:cNvPicPr>
          <p:nvPr/>
        </p:nvPicPr>
        <p:blipFill rotWithShape="1">
          <a:blip r:embed="rId8">
            <a:extLst>
              <a:ext uri="{28A0092B-C50C-407E-A947-70E740481C1C}">
                <a14:useLocalDpi xmlns:a14="http://schemas.microsoft.com/office/drawing/2010/main" val="0"/>
              </a:ext>
            </a:extLst>
          </a:blip>
          <a:srcRect l="44945" r="35625" b="33682"/>
          <a:stretch/>
        </p:blipFill>
        <p:spPr>
          <a:xfrm>
            <a:off x="230670" y="3386203"/>
            <a:ext cx="1386472" cy="2484471"/>
          </a:xfrm>
          <a:prstGeom prst="rect">
            <a:avLst/>
          </a:prstGeom>
        </p:spPr>
      </p:pic>
      <p:sp>
        <p:nvSpPr>
          <p:cNvPr id="5" name="四角形: 角を丸くする 4">
            <a:extLst>
              <a:ext uri="{FF2B5EF4-FFF2-40B4-BE49-F238E27FC236}">
                <a16:creationId xmlns:a16="http://schemas.microsoft.com/office/drawing/2014/main" id="{3C35AAFF-18E4-8983-D1C3-1ACC823ED607}"/>
              </a:ext>
            </a:extLst>
          </p:cNvPr>
          <p:cNvSpPr/>
          <p:nvPr/>
        </p:nvSpPr>
        <p:spPr>
          <a:xfrm>
            <a:off x="282247" y="5822290"/>
            <a:ext cx="1283317" cy="302697"/>
          </a:xfrm>
          <a:prstGeom prst="roundRect">
            <a:avLst>
              <a:gd name="adj" fmla="val 50000"/>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運動実施責任者</a:t>
            </a:r>
          </a:p>
        </p:txBody>
      </p:sp>
      <p:sp>
        <p:nvSpPr>
          <p:cNvPr id="17" name="正方形/長方形 16">
            <a:extLst>
              <a:ext uri="{FF2B5EF4-FFF2-40B4-BE49-F238E27FC236}">
                <a16:creationId xmlns:a16="http://schemas.microsoft.com/office/drawing/2014/main" id="{2EDEBF3F-217B-37C7-3C1F-492B567DCAE4}"/>
              </a:ext>
            </a:extLst>
          </p:cNvPr>
          <p:cNvSpPr/>
          <p:nvPr/>
        </p:nvSpPr>
        <p:spPr>
          <a:xfrm>
            <a:off x="0" y="219075"/>
            <a:ext cx="571500" cy="52387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FE270F65-D388-A9B8-8815-4B04BE2E7656}"/>
              </a:ext>
            </a:extLst>
          </p:cNvPr>
          <p:cNvSpPr txBox="1"/>
          <p:nvPr/>
        </p:nvSpPr>
        <p:spPr>
          <a:xfrm>
            <a:off x="28575" y="238780"/>
            <a:ext cx="390524" cy="523220"/>
          </a:xfrm>
          <a:prstGeom prst="rect">
            <a:avLst/>
          </a:prstGeom>
          <a:noFill/>
        </p:spPr>
        <p:txBody>
          <a:bodyPr wrap="square">
            <a:spAutoFit/>
          </a:bodyPr>
          <a:lstStyle/>
          <a:p>
            <a:r>
              <a:rPr lang="ja-JP" altLang="en-US" sz="2800" b="1" dirty="0">
                <a:solidFill>
                  <a:schemeClr val="bg1"/>
                </a:solidFill>
              </a:rPr>
              <a:t>５</a:t>
            </a:r>
          </a:p>
        </p:txBody>
      </p:sp>
      <p:sp>
        <p:nvSpPr>
          <p:cNvPr id="23" name="正方形/長方形 22">
            <a:extLst>
              <a:ext uri="{FF2B5EF4-FFF2-40B4-BE49-F238E27FC236}">
                <a16:creationId xmlns:a16="http://schemas.microsoft.com/office/drawing/2014/main" id="{E45FC704-4B6B-9B4C-096D-4A324445966F}"/>
              </a:ext>
            </a:extLst>
          </p:cNvPr>
          <p:cNvSpPr/>
          <p:nvPr/>
        </p:nvSpPr>
        <p:spPr>
          <a:xfrm>
            <a:off x="0" y="811025"/>
            <a:ext cx="4671152" cy="2086411"/>
          </a:xfrm>
          <a:prstGeom prst="rect">
            <a:avLst/>
          </a:prstGeom>
          <a:solidFill>
            <a:srgbClr val="F0EA00">
              <a:alpha val="4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802B43F7-39D3-09C1-DC6C-514AEF25005E}"/>
              </a:ext>
            </a:extLst>
          </p:cNvPr>
          <p:cNvSpPr/>
          <p:nvPr/>
        </p:nvSpPr>
        <p:spPr>
          <a:xfrm>
            <a:off x="151692" y="1218048"/>
            <a:ext cx="4314825" cy="1238250"/>
          </a:xfrm>
          <a:prstGeom prst="rect">
            <a:avLst/>
          </a:prstGeom>
          <a:solidFill>
            <a:schemeClr val="bg1"/>
          </a:solidFill>
          <a:ln w="2857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kumimoji="1" lang="ja-JP" altLang="en-US" sz="1700" b="1" spc="-150" dirty="0">
                <a:ln w="0"/>
                <a:solidFill>
                  <a:schemeClr val="tx1"/>
                </a:solidFill>
                <a:effectLst>
                  <a:outerShdw blurRad="38100" dist="19050" dir="2700000" algn="tl" rotWithShape="0">
                    <a:schemeClr val="dk1">
                      <a:alpha val="40000"/>
                    </a:schemeClr>
                  </a:outerShdw>
                </a:effectLst>
              </a:rPr>
              <a:t>作業所教育報告書</a:t>
            </a:r>
            <a:r>
              <a:rPr kumimoji="1" lang="en-US" altLang="ja-JP" sz="1700" b="1" spc="-150" dirty="0">
                <a:ln w="0"/>
                <a:solidFill>
                  <a:schemeClr val="tx1"/>
                </a:solidFill>
                <a:effectLst>
                  <a:outerShdw blurRad="38100" dist="19050" dir="2700000" algn="tl" rotWithShape="0">
                    <a:schemeClr val="dk1">
                      <a:alpha val="40000"/>
                    </a:schemeClr>
                  </a:outerShdw>
                </a:effectLst>
              </a:rPr>
              <a:t>〔</a:t>
            </a:r>
            <a:r>
              <a:rPr kumimoji="1" lang="ja-JP" altLang="en-US" sz="1700" b="1" spc="-150" dirty="0">
                <a:ln w="0"/>
                <a:solidFill>
                  <a:schemeClr val="tx1"/>
                </a:solidFill>
                <a:effectLst>
                  <a:outerShdw blurRad="38100" dist="19050" dir="2700000" algn="tl" rotWithShape="0">
                    <a:schemeClr val="dk1">
                      <a:alpha val="40000"/>
                    </a:schemeClr>
                  </a:outerShdw>
                </a:effectLst>
              </a:rPr>
              <a:t>様式２</a:t>
            </a:r>
            <a:r>
              <a:rPr kumimoji="1" lang="en-US" altLang="ja-JP" sz="1700" b="1" spc="-150" dirty="0">
                <a:ln w="0"/>
                <a:solidFill>
                  <a:schemeClr val="tx1"/>
                </a:solidFill>
                <a:effectLst>
                  <a:outerShdw blurRad="38100" dist="19050" dir="2700000" algn="tl" rotWithShape="0">
                    <a:schemeClr val="dk1">
                      <a:alpha val="40000"/>
                    </a:schemeClr>
                  </a:outerShdw>
                </a:effectLst>
              </a:rPr>
              <a:t>〕</a:t>
            </a:r>
            <a:r>
              <a:rPr kumimoji="1" lang="ja-JP" altLang="en-US" sz="1700" b="1" spc="-150" dirty="0">
                <a:ln w="0"/>
                <a:solidFill>
                  <a:schemeClr val="tx1"/>
                </a:solidFill>
                <a:effectLst>
                  <a:outerShdw blurRad="38100" dist="19050" dir="2700000" algn="tl" rotWithShape="0">
                    <a:schemeClr val="dk1">
                      <a:alpha val="40000"/>
                    </a:schemeClr>
                  </a:outerShdw>
                </a:effectLst>
              </a:rPr>
              <a:t>をとりまとめ、四半期ごとに事業場運動報告書</a:t>
            </a:r>
            <a:r>
              <a:rPr kumimoji="1" lang="en-US" altLang="ja-JP" sz="1700" b="1" spc="-150" dirty="0">
                <a:ln w="0"/>
                <a:solidFill>
                  <a:schemeClr val="tx1"/>
                </a:solidFill>
                <a:effectLst>
                  <a:outerShdw blurRad="38100" dist="19050" dir="2700000" algn="tl" rotWithShape="0">
                    <a:schemeClr val="dk1">
                      <a:alpha val="40000"/>
                    </a:schemeClr>
                  </a:outerShdw>
                </a:effectLst>
              </a:rPr>
              <a:t>〔</a:t>
            </a:r>
            <a:r>
              <a:rPr kumimoji="1" lang="ja-JP" altLang="en-US" sz="1700" b="1" spc="-150" dirty="0">
                <a:ln w="0"/>
                <a:solidFill>
                  <a:schemeClr val="tx1"/>
                </a:solidFill>
                <a:effectLst>
                  <a:outerShdw blurRad="38100" dist="19050" dir="2700000" algn="tl" rotWithShape="0">
                    <a:schemeClr val="dk1">
                      <a:alpha val="40000"/>
                    </a:schemeClr>
                  </a:outerShdw>
                </a:effectLst>
              </a:rPr>
              <a:t>様式３</a:t>
            </a:r>
            <a:r>
              <a:rPr kumimoji="1" lang="en-US" altLang="ja-JP" sz="1700" b="1" spc="-150" dirty="0">
                <a:ln w="0"/>
                <a:solidFill>
                  <a:schemeClr val="tx1"/>
                </a:solidFill>
                <a:effectLst>
                  <a:outerShdw blurRad="38100" dist="19050" dir="2700000" algn="tl" rotWithShape="0">
                    <a:schemeClr val="dk1">
                      <a:alpha val="40000"/>
                    </a:schemeClr>
                  </a:outerShdw>
                </a:effectLst>
              </a:rPr>
              <a:t>〕</a:t>
            </a:r>
            <a:r>
              <a:rPr kumimoji="1" lang="ja-JP" altLang="en-US" sz="1700" b="1" spc="-150" dirty="0">
                <a:ln w="0"/>
                <a:solidFill>
                  <a:schemeClr val="tx1"/>
                </a:solidFill>
                <a:effectLst>
                  <a:outerShdw blurRad="38100" dist="19050" dir="2700000" algn="tl" rotWithShape="0">
                    <a:schemeClr val="dk1">
                      <a:alpha val="40000"/>
                    </a:schemeClr>
                  </a:outerShdw>
                </a:effectLst>
              </a:rPr>
              <a:t>を作成し、所属の分会へ提出する。</a:t>
            </a:r>
          </a:p>
        </p:txBody>
      </p:sp>
      <p:sp>
        <p:nvSpPr>
          <p:cNvPr id="26" name="正方形/長方形 25">
            <a:extLst>
              <a:ext uri="{FF2B5EF4-FFF2-40B4-BE49-F238E27FC236}">
                <a16:creationId xmlns:a16="http://schemas.microsoft.com/office/drawing/2014/main" id="{D35B43B0-861B-8FD7-694A-18AB976177AD}"/>
              </a:ext>
            </a:extLst>
          </p:cNvPr>
          <p:cNvSpPr/>
          <p:nvPr/>
        </p:nvSpPr>
        <p:spPr>
          <a:xfrm>
            <a:off x="151692" y="1208522"/>
            <a:ext cx="333373" cy="124777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b="1" dirty="0"/>
          </a:p>
        </p:txBody>
      </p:sp>
    </p:spTree>
    <p:extLst>
      <p:ext uri="{BB962C8B-B14F-4D97-AF65-F5344CB8AC3E}">
        <p14:creationId xmlns:p14="http://schemas.microsoft.com/office/powerpoint/2010/main" val="23464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2" name="図 61">
            <a:extLst>
              <a:ext uri="{FF2B5EF4-FFF2-40B4-BE49-F238E27FC236}">
                <a16:creationId xmlns:a16="http://schemas.microsoft.com/office/drawing/2014/main" id="{2CF725C9-22BF-3A51-29A5-99A88990440F}"/>
              </a:ext>
            </a:extLst>
          </p:cNvPr>
          <p:cNvPicPr>
            <a:picLocks noChangeAspect="1"/>
          </p:cNvPicPr>
          <p:nvPr/>
        </p:nvPicPr>
        <p:blipFill>
          <a:blip r:embed="rId4">
            <a:alphaModFix amt="30000"/>
          </a:blip>
          <a:stretch>
            <a:fillRect/>
          </a:stretch>
        </p:blipFill>
        <p:spPr>
          <a:xfrm>
            <a:off x="3731373" y="612407"/>
            <a:ext cx="5250702" cy="5977494"/>
          </a:xfrm>
          <a:prstGeom prst="rect">
            <a:avLst/>
          </a:prstGeom>
        </p:spPr>
      </p:pic>
      <p:sp>
        <p:nvSpPr>
          <p:cNvPr id="2" name="四角形: 角を丸くする 1">
            <a:extLst>
              <a:ext uri="{FF2B5EF4-FFF2-40B4-BE49-F238E27FC236}">
                <a16:creationId xmlns:a16="http://schemas.microsoft.com/office/drawing/2014/main" id="{7E3FC0D5-6FCE-3EE2-9E77-83D5C579EA43}"/>
              </a:ext>
            </a:extLst>
          </p:cNvPr>
          <p:cNvSpPr/>
          <p:nvPr/>
        </p:nvSpPr>
        <p:spPr>
          <a:xfrm>
            <a:off x="85725" y="219075"/>
            <a:ext cx="6581775" cy="523875"/>
          </a:xfrm>
          <a:prstGeom prst="roundRect">
            <a:avLst>
              <a:gd name="adj" fmla="val 50000"/>
            </a:avLst>
          </a:prstGeom>
          <a:solidFill>
            <a:srgbClr val="F0E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2EC49A64-982D-5579-0D74-DE034F753690}"/>
              </a:ext>
            </a:extLst>
          </p:cNvPr>
          <p:cNvSpPr/>
          <p:nvPr/>
        </p:nvSpPr>
        <p:spPr>
          <a:xfrm>
            <a:off x="0" y="219075"/>
            <a:ext cx="571500" cy="52387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C0111510-05B9-F40C-0F10-17FCDDCF9D5E}"/>
              </a:ext>
            </a:extLst>
          </p:cNvPr>
          <p:cNvSpPr txBox="1"/>
          <p:nvPr/>
        </p:nvSpPr>
        <p:spPr>
          <a:xfrm>
            <a:off x="600075" y="268099"/>
            <a:ext cx="6505575" cy="461665"/>
          </a:xfrm>
          <a:prstGeom prst="rect">
            <a:avLst/>
          </a:prstGeom>
          <a:noFill/>
        </p:spPr>
        <p:txBody>
          <a:bodyPr wrap="square">
            <a:spAutoFit/>
          </a:bodyPr>
          <a:lstStyle/>
          <a:p>
            <a:r>
              <a:rPr kumimoji="1" lang="ja-JP" altLang="en-US" sz="2400" b="1" dirty="0">
                <a:solidFill>
                  <a:prstClr val="black"/>
                </a:solidFill>
                <a:latin typeface="Calibri" panose="020F0502020204030204"/>
                <a:ea typeface="游ゴシック" panose="020B0400000000000000" pitchFamily="50" charset="-128"/>
              </a:rPr>
              <a:t>運動実施報告（分会・支部）　</a:t>
            </a:r>
            <a:endParaRPr lang="ja-JP" altLang="en-US" sz="2400" dirty="0"/>
          </a:p>
        </p:txBody>
      </p:sp>
      <p:sp>
        <p:nvSpPr>
          <p:cNvPr id="9" name="テキスト ボックス 8">
            <a:extLst>
              <a:ext uri="{FF2B5EF4-FFF2-40B4-BE49-F238E27FC236}">
                <a16:creationId xmlns:a16="http://schemas.microsoft.com/office/drawing/2014/main" id="{804EC4EB-0609-011D-7B97-37795D61B671}"/>
              </a:ext>
            </a:extLst>
          </p:cNvPr>
          <p:cNvSpPr txBox="1"/>
          <p:nvPr/>
        </p:nvSpPr>
        <p:spPr>
          <a:xfrm>
            <a:off x="28575" y="238780"/>
            <a:ext cx="390524" cy="523220"/>
          </a:xfrm>
          <a:prstGeom prst="rect">
            <a:avLst/>
          </a:prstGeom>
          <a:noFill/>
        </p:spPr>
        <p:txBody>
          <a:bodyPr wrap="square">
            <a:spAutoFit/>
          </a:bodyPr>
          <a:lstStyle/>
          <a:p>
            <a:r>
              <a:rPr lang="ja-JP" altLang="en-US" sz="2800" b="1" dirty="0">
                <a:solidFill>
                  <a:schemeClr val="bg1"/>
                </a:solidFill>
              </a:rPr>
              <a:t>７</a:t>
            </a:r>
          </a:p>
        </p:txBody>
      </p:sp>
      <p:sp>
        <p:nvSpPr>
          <p:cNvPr id="4" name="正方形/長方形 3">
            <a:extLst>
              <a:ext uri="{FF2B5EF4-FFF2-40B4-BE49-F238E27FC236}">
                <a16:creationId xmlns:a16="http://schemas.microsoft.com/office/drawing/2014/main" id="{121219B6-143D-7142-0D43-6CE883233E0C}"/>
              </a:ext>
            </a:extLst>
          </p:cNvPr>
          <p:cNvSpPr/>
          <p:nvPr/>
        </p:nvSpPr>
        <p:spPr>
          <a:xfrm>
            <a:off x="685800" y="1257678"/>
            <a:ext cx="6419849" cy="990600"/>
          </a:xfrm>
          <a:prstGeom prst="rect">
            <a:avLst/>
          </a:prstGeom>
          <a:solidFill>
            <a:schemeClr val="bg1"/>
          </a:solidFill>
          <a:ln w="28575">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50000"/>
              </a:lnSpc>
            </a:pPr>
            <a:r>
              <a:rPr kumimoji="1" lang="ja-JP" altLang="en-US" b="1" spc="-150" dirty="0">
                <a:ln w="0"/>
                <a:solidFill>
                  <a:schemeClr val="tx1"/>
                </a:solidFill>
                <a:effectLst>
                  <a:outerShdw blurRad="38100" dist="19050" dir="2700000" algn="tl" rotWithShape="0">
                    <a:schemeClr val="dk1">
                      <a:alpha val="40000"/>
                    </a:schemeClr>
                  </a:outerShdw>
                </a:effectLst>
              </a:rPr>
              <a:t>分会は四半期ごとに各事業場より提出された運動実施報告書</a:t>
            </a:r>
            <a:r>
              <a:rPr kumimoji="1" lang="en-US" altLang="ja-JP" b="1" spc="-150" dirty="0">
                <a:ln w="0"/>
                <a:solidFill>
                  <a:schemeClr val="tx1"/>
                </a:solidFill>
                <a:effectLst>
                  <a:outerShdw blurRad="38100" dist="19050" dir="2700000" algn="tl" rotWithShape="0">
                    <a:schemeClr val="dk1">
                      <a:alpha val="40000"/>
                    </a:schemeClr>
                  </a:outerShdw>
                </a:effectLst>
              </a:rPr>
              <a:t>〔</a:t>
            </a:r>
            <a:r>
              <a:rPr kumimoji="1" lang="ja-JP" altLang="en-US" b="1" spc="-150" dirty="0">
                <a:ln w="0"/>
                <a:solidFill>
                  <a:schemeClr val="tx1"/>
                </a:solidFill>
                <a:effectLst>
                  <a:outerShdw blurRad="38100" dist="19050" dir="2700000" algn="tl" rotWithShape="0">
                    <a:schemeClr val="dk1">
                      <a:alpha val="40000"/>
                    </a:schemeClr>
                  </a:outerShdw>
                </a:effectLst>
              </a:rPr>
              <a:t>様式３</a:t>
            </a:r>
            <a:r>
              <a:rPr kumimoji="1" lang="en-US" altLang="ja-JP" b="1" spc="-150" dirty="0">
                <a:ln w="0"/>
                <a:solidFill>
                  <a:schemeClr val="tx1"/>
                </a:solidFill>
                <a:effectLst>
                  <a:outerShdw blurRad="38100" dist="19050" dir="2700000" algn="tl" rotWithShape="0">
                    <a:schemeClr val="dk1">
                      <a:alpha val="40000"/>
                    </a:schemeClr>
                  </a:outerShdw>
                </a:effectLst>
              </a:rPr>
              <a:t>〕</a:t>
            </a:r>
            <a:r>
              <a:rPr kumimoji="1" lang="ja-JP" altLang="en-US" b="1" spc="-150" dirty="0">
                <a:ln w="0"/>
                <a:solidFill>
                  <a:schemeClr val="tx1"/>
                </a:solidFill>
                <a:effectLst>
                  <a:outerShdw blurRad="38100" dist="19050" dir="2700000" algn="tl" rotWithShape="0">
                    <a:schemeClr val="dk1">
                      <a:alpha val="40000"/>
                    </a:schemeClr>
                  </a:outerShdw>
                </a:effectLst>
              </a:rPr>
              <a:t>を取りまとめて、支部へ提出する</a:t>
            </a:r>
          </a:p>
        </p:txBody>
      </p:sp>
      <p:sp>
        <p:nvSpPr>
          <p:cNvPr id="5" name="正方形/長方形 4">
            <a:extLst>
              <a:ext uri="{FF2B5EF4-FFF2-40B4-BE49-F238E27FC236}">
                <a16:creationId xmlns:a16="http://schemas.microsoft.com/office/drawing/2014/main" id="{CF9C288F-B64A-ED65-ED82-D4BA9BDCCDF3}"/>
              </a:ext>
            </a:extLst>
          </p:cNvPr>
          <p:cNvSpPr/>
          <p:nvPr/>
        </p:nvSpPr>
        <p:spPr>
          <a:xfrm>
            <a:off x="685801" y="1248153"/>
            <a:ext cx="333373" cy="9906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400" b="1" dirty="0"/>
              <a:t>➊</a:t>
            </a:r>
          </a:p>
        </p:txBody>
      </p:sp>
      <p:grpSp>
        <p:nvGrpSpPr>
          <p:cNvPr id="24" name="グループ化 23">
            <a:extLst>
              <a:ext uri="{FF2B5EF4-FFF2-40B4-BE49-F238E27FC236}">
                <a16:creationId xmlns:a16="http://schemas.microsoft.com/office/drawing/2014/main" id="{601439FB-2462-5B60-CACE-12A46B880170}"/>
              </a:ext>
            </a:extLst>
          </p:cNvPr>
          <p:cNvGrpSpPr/>
          <p:nvPr/>
        </p:nvGrpSpPr>
        <p:grpSpPr>
          <a:xfrm rot="5400000">
            <a:off x="3795372" y="2440813"/>
            <a:ext cx="381000" cy="300038"/>
            <a:chOff x="-762000" y="2185987"/>
            <a:chExt cx="381000" cy="300038"/>
          </a:xfrm>
          <a:solidFill>
            <a:schemeClr val="tx1">
              <a:lumMod val="50000"/>
              <a:lumOff val="50000"/>
            </a:schemeClr>
          </a:solidFill>
        </p:grpSpPr>
        <p:sp>
          <p:nvSpPr>
            <p:cNvPr id="26" name="矢印: 山形 25">
              <a:extLst>
                <a:ext uri="{FF2B5EF4-FFF2-40B4-BE49-F238E27FC236}">
                  <a16:creationId xmlns:a16="http://schemas.microsoft.com/office/drawing/2014/main" id="{112AF769-2CA9-BC7F-E01E-8A3572D0502C}"/>
                </a:ext>
              </a:extLst>
            </p:cNvPr>
            <p:cNvSpPr/>
            <p:nvPr/>
          </p:nvSpPr>
          <p:spPr>
            <a:xfrm>
              <a:off x="-590550" y="2185987"/>
              <a:ext cx="209550" cy="300038"/>
            </a:xfrm>
            <a:prstGeom prst="chevron">
              <a:avLst/>
            </a:prstGeom>
            <a:grp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矢印: 山形 26">
              <a:extLst>
                <a:ext uri="{FF2B5EF4-FFF2-40B4-BE49-F238E27FC236}">
                  <a16:creationId xmlns:a16="http://schemas.microsoft.com/office/drawing/2014/main" id="{EF5A5142-51AC-8466-E58B-CBF3087FF9BE}"/>
                </a:ext>
              </a:extLst>
            </p:cNvPr>
            <p:cNvSpPr/>
            <p:nvPr/>
          </p:nvSpPr>
          <p:spPr>
            <a:xfrm>
              <a:off x="-762000" y="2185987"/>
              <a:ext cx="209550" cy="300038"/>
            </a:xfrm>
            <a:prstGeom prst="chevron">
              <a:avLst/>
            </a:prstGeom>
            <a:grp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29" name="正方形/長方形 28">
            <a:extLst>
              <a:ext uri="{FF2B5EF4-FFF2-40B4-BE49-F238E27FC236}">
                <a16:creationId xmlns:a16="http://schemas.microsoft.com/office/drawing/2014/main" id="{8D23BD77-3870-8683-BCD1-97DF45336D7B}"/>
              </a:ext>
            </a:extLst>
          </p:cNvPr>
          <p:cNvSpPr/>
          <p:nvPr/>
        </p:nvSpPr>
        <p:spPr>
          <a:xfrm>
            <a:off x="685800" y="2977129"/>
            <a:ext cx="6419849" cy="990600"/>
          </a:xfrm>
          <a:prstGeom prst="rect">
            <a:avLst/>
          </a:prstGeom>
          <a:solidFill>
            <a:schemeClr val="bg1"/>
          </a:solidFill>
          <a:ln w="28575">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50000"/>
              </a:lnSpc>
            </a:pPr>
            <a:r>
              <a:rPr kumimoji="1" lang="ja-JP" altLang="en-US" b="1" spc="-150" dirty="0">
                <a:ln w="0"/>
                <a:solidFill>
                  <a:schemeClr val="tx1"/>
                </a:solidFill>
                <a:effectLst>
                  <a:outerShdw blurRad="38100" dist="19050" dir="2700000" algn="tl" rotWithShape="0">
                    <a:schemeClr val="dk1">
                      <a:alpha val="40000"/>
                    </a:schemeClr>
                  </a:outerShdw>
                </a:effectLst>
              </a:rPr>
              <a:t>支部は各分会から提出された報告書を集計し、運動の実施状況を把握する</a:t>
            </a:r>
          </a:p>
        </p:txBody>
      </p:sp>
      <p:sp>
        <p:nvSpPr>
          <p:cNvPr id="30" name="正方形/長方形 29">
            <a:extLst>
              <a:ext uri="{FF2B5EF4-FFF2-40B4-BE49-F238E27FC236}">
                <a16:creationId xmlns:a16="http://schemas.microsoft.com/office/drawing/2014/main" id="{6C401487-9178-7254-04AC-F9E773A5AEA9}"/>
              </a:ext>
            </a:extLst>
          </p:cNvPr>
          <p:cNvSpPr/>
          <p:nvPr/>
        </p:nvSpPr>
        <p:spPr>
          <a:xfrm>
            <a:off x="685800" y="2967604"/>
            <a:ext cx="333373" cy="9906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400" b="1" dirty="0"/>
              <a:t>❷</a:t>
            </a:r>
          </a:p>
        </p:txBody>
      </p:sp>
      <p:sp>
        <p:nvSpPr>
          <p:cNvPr id="32" name="正方形/長方形 31">
            <a:extLst>
              <a:ext uri="{FF2B5EF4-FFF2-40B4-BE49-F238E27FC236}">
                <a16:creationId xmlns:a16="http://schemas.microsoft.com/office/drawing/2014/main" id="{B914EC08-D9C1-F6D9-19DB-6BA20FE7F298}"/>
              </a:ext>
            </a:extLst>
          </p:cNvPr>
          <p:cNvSpPr/>
          <p:nvPr/>
        </p:nvSpPr>
        <p:spPr>
          <a:xfrm>
            <a:off x="685801" y="4773157"/>
            <a:ext cx="6419849" cy="990600"/>
          </a:xfrm>
          <a:prstGeom prst="rect">
            <a:avLst/>
          </a:prstGeom>
          <a:solidFill>
            <a:schemeClr val="bg1"/>
          </a:solidFill>
          <a:ln w="28575">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50000"/>
              </a:lnSpc>
            </a:pPr>
            <a:r>
              <a:rPr kumimoji="1" lang="ja-JP" altLang="en-US" b="1" spc="-150" dirty="0">
                <a:ln w="0"/>
                <a:solidFill>
                  <a:schemeClr val="tx1"/>
                </a:solidFill>
                <a:effectLst>
                  <a:outerShdw blurRad="38100" dist="19050" dir="2700000" algn="tl" rotWithShape="0">
                    <a:schemeClr val="dk1">
                      <a:alpha val="40000"/>
                    </a:schemeClr>
                  </a:outerShdw>
                </a:effectLst>
              </a:rPr>
              <a:t>把握した運動実施状況により、支部・分会はさらなる運動の推進を図る</a:t>
            </a:r>
          </a:p>
        </p:txBody>
      </p:sp>
      <p:sp>
        <p:nvSpPr>
          <p:cNvPr id="33" name="正方形/長方形 32">
            <a:extLst>
              <a:ext uri="{FF2B5EF4-FFF2-40B4-BE49-F238E27FC236}">
                <a16:creationId xmlns:a16="http://schemas.microsoft.com/office/drawing/2014/main" id="{648035A1-AD20-04D0-EA35-0CD5F854806D}"/>
              </a:ext>
            </a:extLst>
          </p:cNvPr>
          <p:cNvSpPr/>
          <p:nvPr/>
        </p:nvSpPr>
        <p:spPr>
          <a:xfrm>
            <a:off x="685801" y="4763632"/>
            <a:ext cx="333373" cy="9906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400" b="1" dirty="0"/>
              <a:t>❸</a:t>
            </a:r>
          </a:p>
        </p:txBody>
      </p:sp>
      <p:grpSp>
        <p:nvGrpSpPr>
          <p:cNvPr id="59" name="グループ化 58">
            <a:extLst>
              <a:ext uri="{FF2B5EF4-FFF2-40B4-BE49-F238E27FC236}">
                <a16:creationId xmlns:a16="http://schemas.microsoft.com/office/drawing/2014/main" id="{33FEFBDF-0E12-EF64-0D1C-CC418022E219}"/>
              </a:ext>
            </a:extLst>
          </p:cNvPr>
          <p:cNvGrpSpPr/>
          <p:nvPr/>
        </p:nvGrpSpPr>
        <p:grpSpPr>
          <a:xfrm rot="5400000">
            <a:off x="3812381" y="4237376"/>
            <a:ext cx="381000" cy="300038"/>
            <a:chOff x="-762000" y="2185987"/>
            <a:chExt cx="381000" cy="300038"/>
          </a:xfrm>
          <a:solidFill>
            <a:schemeClr val="tx1">
              <a:lumMod val="50000"/>
              <a:lumOff val="50000"/>
            </a:schemeClr>
          </a:solidFill>
        </p:grpSpPr>
        <p:sp>
          <p:nvSpPr>
            <p:cNvPr id="60" name="矢印: 山形 59">
              <a:extLst>
                <a:ext uri="{FF2B5EF4-FFF2-40B4-BE49-F238E27FC236}">
                  <a16:creationId xmlns:a16="http://schemas.microsoft.com/office/drawing/2014/main" id="{EAD529F7-FC0A-B566-B355-071F9DE0283D}"/>
                </a:ext>
              </a:extLst>
            </p:cNvPr>
            <p:cNvSpPr/>
            <p:nvPr/>
          </p:nvSpPr>
          <p:spPr>
            <a:xfrm>
              <a:off x="-590550" y="2185987"/>
              <a:ext cx="209550" cy="300038"/>
            </a:xfrm>
            <a:prstGeom prst="chevron">
              <a:avLst/>
            </a:prstGeom>
            <a:grp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矢印: 山形 60">
              <a:extLst>
                <a:ext uri="{FF2B5EF4-FFF2-40B4-BE49-F238E27FC236}">
                  <a16:creationId xmlns:a16="http://schemas.microsoft.com/office/drawing/2014/main" id="{47198BDD-0BEE-D272-1D10-FDF472490510}"/>
                </a:ext>
              </a:extLst>
            </p:cNvPr>
            <p:cNvSpPr/>
            <p:nvPr/>
          </p:nvSpPr>
          <p:spPr>
            <a:xfrm>
              <a:off x="-762000" y="2185987"/>
              <a:ext cx="209550" cy="300038"/>
            </a:xfrm>
            <a:prstGeom prst="chevron">
              <a:avLst/>
            </a:prstGeom>
            <a:grp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1713105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楕円 20">
            <a:extLst>
              <a:ext uri="{FF2B5EF4-FFF2-40B4-BE49-F238E27FC236}">
                <a16:creationId xmlns:a16="http://schemas.microsoft.com/office/drawing/2014/main" id="{69E8099D-C0FC-EC7B-75B4-1F64D87E9C99}"/>
              </a:ext>
            </a:extLst>
          </p:cNvPr>
          <p:cNvSpPr/>
          <p:nvPr/>
        </p:nvSpPr>
        <p:spPr>
          <a:xfrm flipV="1">
            <a:off x="272653" y="834137"/>
            <a:ext cx="8598693" cy="5189726"/>
          </a:xfrm>
          <a:prstGeom prst="ellipse">
            <a:avLst/>
          </a:prstGeom>
          <a:gradFill>
            <a:gsLst>
              <a:gs pos="0">
                <a:schemeClr val="accent1">
                  <a:lumMod val="5000"/>
                  <a:lumOff val="95000"/>
                </a:schemeClr>
              </a:gs>
              <a:gs pos="32000">
                <a:srgbClr val="D5EDCD"/>
              </a:gs>
              <a:gs pos="58000">
                <a:schemeClr val="accent1">
                  <a:lumMod val="45000"/>
                  <a:lumOff val="55000"/>
                </a:schemeClr>
              </a:gs>
              <a:gs pos="81000">
                <a:schemeClr val="accent1">
                  <a:lumMod val="45000"/>
                  <a:lumOff val="55000"/>
                </a:schemeClr>
              </a:gs>
              <a:gs pos="100000">
                <a:schemeClr val="accent1">
                  <a:lumMod val="30000"/>
                  <a:lumOff val="70000"/>
                </a:schemeClr>
              </a:gs>
            </a:gsLst>
            <a:lin ang="5400000" scaled="1"/>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a:extLst>
              <a:ext uri="{FF2B5EF4-FFF2-40B4-BE49-F238E27FC236}">
                <a16:creationId xmlns:a16="http://schemas.microsoft.com/office/drawing/2014/main" id="{79255873-0EB2-BB11-DC7B-D37F96951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65903">
            <a:off x="6386962" y="508046"/>
            <a:ext cx="1540708" cy="5268495"/>
          </a:xfrm>
          <a:prstGeom prst="rect">
            <a:avLst/>
          </a:prstGeom>
          <a:effectLst>
            <a:outerShdw blurRad="50800" dist="38100" dir="2700000" algn="tl" rotWithShape="0">
              <a:prstClr val="black">
                <a:alpha val="40000"/>
              </a:prstClr>
            </a:outerShdw>
          </a:effectLst>
        </p:spPr>
      </p:pic>
      <p:pic>
        <p:nvPicPr>
          <p:cNvPr id="28" name="図 27">
            <a:extLst>
              <a:ext uri="{FF2B5EF4-FFF2-40B4-BE49-F238E27FC236}">
                <a16:creationId xmlns:a16="http://schemas.microsoft.com/office/drawing/2014/main" id="{FC6C85B3-08A4-FAC6-1C71-7E162B3EE317}"/>
              </a:ext>
            </a:extLst>
          </p:cNvPr>
          <p:cNvPicPr>
            <a:picLocks noChangeAspect="1"/>
          </p:cNvPicPr>
          <p:nvPr/>
        </p:nvPicPr>
        <p:blipFill>
          <a:blip r:embed="rId5"/>
          <a:stretch>
            <a:fillRect/>
          </a:stretch>
        </p:blipFill>
        <p:spPr>
          <a:xfrm>
            <a:off x="7090107" y="3901187"/>
            <a:ext cx="1864584" cy="2122676"/>
          </a:xfrm>
          <a:prstGeom prst="rect">
            <a:avLst/>
          </a:prstGeom>
        </p:spPr>
      </p:pic>
      <p:pic>
        <p:nvPicPr>
          <p:cNvPr id="16" name="図 15">
            <a:extLst>
              <a:ext uri="{FF2B5EF4-FFF2-40B4-BE49-F238E27FC236}">
                <a16:creationId xmlns:a16="http://schemas.microsoft.com/office/drawing/2014/main" id="{D94AC5E3-F604-B478-9AA9-38E07C13902A}"/>
              </a:ext>
            </a:extLst>
          </p:cNvPr>
          <p:cNvPicPr>
            <a:picLocks noChangeAspect="1"/>
          </p:cNvPicPr>
          <p:nvPr/>
        </p:nvPicPr>
        <p:blipFill>
          <a:blip r:embed="rId6"/>
          <a:stretch>
            <a:fillRect/>
          </a:stretch>
        </p:blipFill>
        <p:spPr>
          <a:xfrm rot="195443">
            <a:off x="4244173" y="2065623"/>
            <a:ext cx="2365246" cy="3429060"/>
          </a:xfrm>
          <a:prstGeom prst="rect">
            <a:avLst/>
          </a:prstGeom>
          <a:ln w="9525">
            <a:solidFill>
              <a:schemeClr val="tx1">
                <a:lumMod val="50000"/>
                <a:lumOff val="50000"/>
              </a:schemeClr>
            </a:solidFill>
          </a:ln>
          <a:effectLst>
            <a:outerShdw blurRad="50800" dist="38100" dir="2700000" algn="tl" rotWithShape="0">
              <a:prstClr val="black">
                <a:alpha val="40000"/>
              </a:prstClr>
            </a:outerShdw>
          </a:effectLst>
        </p:spPr>
      </p:pic>
      <p:pic>
        <p:nvPicPr>
          <p:cNvPr id="19" name="図 18">
            <a:extLst>
              <a:ext uri="{FF2B5EF4-FFF2-40B4-BE49-F238E27FC236}">
                <a16:creationId xmlns:a16="http://schemas.microsoft.com/office/drawing/2014/main" id="{76793F33-F0CF-11BF-0061-576485CD24AC}"/>
              </a:ext>
            </a:extLst>
          </p:cNvPr>
          <p:cNvPicPr>
            <a:picLocks noChangeAspect="1"/>
          </p:cNvPicPr>
          <p:nvPr/>
        </p:nvPicPr>
        <p:blipFill>
          <a:blip r:embed="rId7"/>
          <a:stretch>
            <a:fillRect/>
          </a:stretch>
        </p:blipFill>
        <p:spPr>
          <a:xfrm rot="215664">
            <a:off x="3701079" y="2728142"/>
            <a:ext cx="1741843" cy="2463288"/>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pic>
        <p:nvPicPr>
          <p:cNvPr id="18" name="図 17">
            <a:extLst>
              <a:ext uri="{FF2B5EF4-FFF2-40B4-BE49-F238E27FC236}">
                <a16:creationId xmlns:a16="http://schemas.microsoft.com/office/drawing/2014/main" id="{72265A66-AFFA-D10C-5626-DCEFC3C258B6}"/>
              </a:ext>
            </a:extLst>
          </p:cNvPr>
          <p:cNvPicPr>
            <a:picLocks noChangeAspect="1"/>
          </p:cNvPicPr>
          <p:nvPr/>
        </p:nvPicPr>
        <p:blipFill>
          <a:blip r:embed="rId8"/>
          <a:stretch>
            <a:fillRect/>
          </a:stretch>
        </p:blipFill>
        <p:spPr>
          <a:xfrm>
            <a:off x="2662587" y="2728142"/>
            <a:ext cx="1740049" cy="2463288"/>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9" name="図 8">
            <a:extLst>
              <a:ext uri="{FF2B5EF4-FFF2-40B4-BE49-F238E27FC236}">
                <a16:creationId xmlns:a16="http://schemas.microsoft.com/office/drawing/2014/main" id="{C7889806-3E6B-91F9-B58E-EF7564A05764}"/>
              </a:ext>
            </a:extLst>
          </p:cNvPr>
          <p:cNvPicPr>
            <a:picLocks noChangeAspect="1"/>
          </p:cNvPicPr>
          <p:nvPr/>
        </p:nvPicPr>
        <p:blipFill>
          <a:blip r:embed="rId9"/>
          <a:stretch>
            <a:fillRect/>
          </a:stretch>
        </p:blipFill>
        <p:spPr>
          <a:xfrm rot="21207178">
            <a:off x="1640066" y="2767097"/>
            <a:ext cx="1739443" cy="2463288"/>
          </a:xfrm>
          <a:prstGeom prst="rect">
            <a:avLst/>
          </a:prstGeom>
          <a:ln w="6350">
            <a:solidFill>
              <a:schemeClr val="tx1"/>
            </a:solidFill>
          </a:ln>
          <a:effectLst>
            <a:outerShdw blurRad="50800" dist="38100" dir="2700000" algn="tl" rotWithShape="0">
              <a:prstClr val="black">
                <a:alpha val="40000"/>
              </a:prstClr>
            </a:outerShdw>
          </a:effectLst>
        </p:spPr>
      </p:pic>
      <p:pic>
        <p:nvPicPr>
          <p:cNvPr id="4" name="図 3">
            <a:extLst>
              <a:ext uri="{FF2B5EF4-FFF2-40B4-BE49-F238E27FC236}">
                <a16:creationId xmlns:a16="http://schemas.microsoft.com/office/drawing/2014/main" id="{A72EA318-0958-90CB-61BC-4714518AE25B}"/>
              </a:ext>
            </a:extLst>
          </p:cNvPr>
          <p:cNvPicPr>
            <a:picLocks noChangeAspect="1"/>
          </p:cNvPicPr>
          <p:nvPr/>
        </p:nvPicPr>
        <p:blipFill>
          <a:blip r:embed="rId10"/>
          <a:stretch>
            <a:fillRect/>
          </a:stretch>
        </p:blipFill>
        <p:spPr>
          <a:xfrm rot="21134607">
            <a:off x="544640" y="2967232"/>
            <a:ext cx="1709561" cy="2425440"/>
          </a:xfrm>
          <a:prstGeom prst="rect">
            <a:avLst/>
          </a:prstGeom>
          <a:ln w="3175">
            <a:solidFill>
              <a:schemeClr val="tx1">
                <a:lumMod val="50000"/>
                <a:lumOff val="50000"/>
              </a:schemeClr>
            </a:solidFill>
          </a:ln>
          <a:effectLst>
            <a:outerShdw blurRad="50800" dist="38100" dir="2700000" algn="tl" rotWithShape="0">
              <a:prstClr val="black">
                <a:alpha val="40000"/>
              </a:prstClr>
            </a:outerShdw>
          </a:effectLst>
        </p:spPr>
      </p:pic>
      <p:pic>
        <p:nvPicPr>
          <p:cNvPr id="17" name="図 16">
            <a:extLst>
              <a:ext uri="{FF2B5EF4-FFF2-40B4-BE49-F238E27FC236}">
                <a16:creationId xmlns:a16="http://schemas.microsoft.com/office/drawing/2014/main" id="{728EE913-C222-0745-1D55-15A790C3941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27578" y="4697926"/>
            <a:ext cx="2493309" cy="11567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1473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AF5202F-4FC7-8371-3FB7-EFE283A2DCFC}"/>
              </a:ext>
            </a:extLst>
          </p:cNvPr>
          <p:cNvPicPr>
            <a:picLocks noChangeAspect="1"/>
          </p:cNvPicPr>
          <p:nvPr/>
        </p:nvPicPr>
        <p:blipFill rotWithShape="1">
          <a:blip r:embed="rId3"/>
          <a:srcRect l="12111" t="22235" r="12478" b="1896"/>
          <a:stretch/>
        </p:blipFill>
        <p:spPr>
          <a:xfrm>
            <a:off x="0" y="0"/>
            <a:ext cx="9144000" cy="6858000"/>
          </a:xfrm>
          <a:prstGeom prst="rect">
            <a:avLst/>
          </a:prstGeom>
        </p:spPr>
      </p:pic>
      <p:sp>
        <p:nvSpPr>
          <p:cNvPr id="6" name="四角形: 角を丸くする 5">
            <a:extLst>
              <a:ext uri="{FF2B5EF4-FFF2-40B4-BE49-F238E27FC236}">
                <a16:creationId xmlns:a16="http://schemas.microsoft.com/office/drawing/2014/main" id="{052FCF67-4213-D0E4-26E3-935B3F40313D}"/>
              </a:ext>
            </a:extLst>
          </p:cNvPr>
          <p:cNvSpPr/>
          <p:nvPr/>
        </p:nvSpPr>
        <p:spPr>
          <a:xfrm>
            <a:off x="1" y="1951053"/>
            <a:ext cx="9144000" cy="1244322"/>
          </a:xfrm>
          <a:prstGeom prst="roundRect">
            <a:avLst>
              <a:gd name="adj" fmla="val 0"/>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585">
              <a:lnSpc>
                <a:spcPct val="150000"/>
              </a:lnSpc>
              <a:defRPr/>
            </a:pPr>
            <a:endParaRPr kumimoji="1" lang="ja-JP" altLang="en-US" sz="2800" b="1" spc="600" dirty="0">
              <a:ln w="3175">
                <a:solidFill>
                  <a:schemeClr val="tx1">
                    <a:lumMod val="65000"/>
                    <a:lumOff val="35000"/>
                  </a:schemeClr>
                </a:solidFill>
              </a:ln>
              <a:solidFill>
                <a:schemeClr val="tx1"/>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6BD96259-4DA2-7066-D724-2766DE4EB318}"/>
              </a:ext>
            </a:extLst>
          </p:cNvPr>
          <p:cNvPicPr>
            <a:picLocks noChangeAspect="1"/>
          </p:cNvPicPr>
          <p:nvPr/>
        </p:nvPicPr>
        <p:blipFill>
          <a:blip r:embed="rId4">
            <a:clrChange>
              <a:clrFrom>
                <a:srgbClr val="808080"/>
              </a:clrFrom>
              <a:clrTo>
                <a:srgbClr val="808080">
                  <a:alpha val="0"/>
                </a:srgbClr>
              </a:clrTo>
            </a:clrChange>
            <a:extLst>
              <a:ext uri="{28A0092B-C50C-407E-A947-70E740481C1C}">
                <a14:useLocalDpi xmlns:a14="http://schemas.microsoft.com/office/drawing/2010/main" val="0"/>
              </a:ext>
            </a:extLst>
          </a:blip>
          <a:stretch>
            <a:fillRect/>
          </a:stretch>
        </p:blipFill>
        <p:spPr>
          <a:xfrm>
            <a:off x="-468968" y="349530"/>
            <a:ext cx="3830208" cy="6480000"/>
          </a:xfrm>
          <a:prstGeom prst="rect">
            <a:avLst/>
          </a:prstGeom>
        </p:spPr>
      </p:pic>
      <p:sp>
        <p:nvSpPr>
          <p:cNvPr id="2" name="テキスト ボックス 1">
            <a:extLst>
              <a:ext uri="{FF2B5EF4-FFF2-40B4-BE49-F238E27FC236}">
                <a16:creationId xmlns:a16="http://schemas.microsoft.com/office/drawing/2014/main" id="{B253BD7B-D74F-473B-FA67-7BA383BAF43B}"/>
              </a:ext>
            </a:extLst>
          </p:cNvPr>
          <p:cNvSpPr txBox="1"/>
          <p:nvPr/>
        </p:nvSpPr>
        <p:spPr>
          <a:xfrm>
            <a:off x="2727155" y="2080118"/>
            <a:ext cx="6497051" cy="1077218"/>
          </a:xfrm>
          <a:prstGeom prst="rect">
            <a:avLst/>
          </a:prstGeom>
          <a:noFill/>
        </p:spPr>
        <p:txBody>
          <a:bodyPr wrap="square" rtlCol="0">
            <a:spAutoFit/>
          </a:bodyPr>
          <a:lstStyle/>
          <a:p>
            <a:pPr algn="ctr"/>
            <a:r>
              <a:rPr kumimoji="1" lang="en-US" altLang="ja-JP" sz="3200" b="1" spc="600" dirty="0">
                <a:solidFill>
                  <a:srgbClr val="29AF4C"/>
                </a:solidFill>
                <a:latin typeface="+mn-ea"/>
              </a:rPr>
              <a:t>｢</a:t>
            </a:r>
            <a:r>
              <a:rPr kumimoji="1" lang="ja-JP" altLang="en-US" sz="3200" b="1" spc="600" dirty="0">
                <a:solidFill>
                  <a:srgbClr val="29AF4C"/>
                </a:solidFill>
                <a:latin typeface="+mn-ea"/>
              </a:rPr>
              <a:t>一人ＫＹ推進運動 埼玉</a:t>
            </a:r>
            <a:r>
              <a:rPr kumimoji="1" lang="en-US" altLang="ja-JP" sz="3200" b="1" spc="600" dirty="0">
                <a:solidFill>
                  <a:srgbClr val="29AF4C"/>
                </a:solidFill>
                <a:latin typeface="+mn-ea"/>
              </a:rPr>
              <a:t>｣</a:t>
            </a:r>
            <a:r>
              <a:rPr kumimoji="1" lang="ja-JP" altLang="en-US" sz="3200" b="1" spc="600" dirty="0">
                <a:solidFill>
                  <a:srgbClr val="29AF4C"/>
                </a:solidFill>
                <a:latin typeface="+mn-ea"/>
              </a:rPr>
              <a:t>の</a:t>
            </a:r>
          </a:p>
          <a:p>
            <a:pPr algn="ctr"/>
            <a:r>
              <a:rPr kumimoji="1" lang="ja-JP" altLang="en-US" sz="3200" b="1" spc="600" dirty="0">
                <a:solidFill>
                  <a:srgbClr val="29AF4C"/>
                </a:solidFill>
                <a:latin typeface="+mn-ea"/>
              </a:rPr>
              <a:t>積極的な推進を！</a:t>
            </a:r>
          </a:p>
        </p:txBody>
      </p:sp>
    </p:spTree>
    <p:extLst>
      <p:ext uri="{BB962C8B-B14F-4D97-AF65-F5344CB8AC3E}">
        <p14:creationId xmlns:p14="http://schemas.microsoft.com/office/powerpoint/2010/main" val="3571473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ECC8E5-9800-B0C1-9AC9-313155151B83}"/>
              </a:ext>
            </a:extLst>
          </p:cNvPr>
          <p:cNvSpPr/>
          <p:nvPr/>
        </p:nvSpPr>
        <p:spPr>
          <a:xfrm>
            <a:off x="0" y="2605178"/>
            <a:ext cx="9144000" cy="1173192"/>
          </a:xfrm>
          <a:prstGeom prst="rect">
            <a:avLst/>
          </a:prstGeom>
          <a:solidFill>
            <a:srgbClr val="29AF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n w="0">
                  <a:solidFill>
                    <a:schemeClr val="tx1"/>
                  </a:solidFill>
                </a:ln>
                <a:solidFill>
                  <a:schemeClr val="bg1"/>
                </a:solidFill>
                <a:latin typeface="メイリオ" panose="020B0604030504040204" pitchFamily="50" charset="-128"/>
                <a:ea typeface="メイリオ" panose="020B0604030504040204" pitchFamily="50" charset="-128"/>
              </a:rPr>
              <a:t>令和６年度</a:t>
            </a:r>
            <a:endParaRPr kumimoji="1" lang="en-US" altLang="ja-JP" sz="2800" b="1" dirty="0">
              <a:ln w="0">
                <a:solidFill>
                  <a:schemeClr val="tx1"/>
                </a:solidFill>
              </a:ln>
              <a:solidFill>
                <a:schemeClr val="bg1"/>
              </a:solidFill>
              <a:latin typeface="メイリオ" panose="020B0604030504040204" pitchFamily="50" charset="-128"/>
              <a:ea typeface="メイリオ" panose="020B0604030504040204" pitchFamily="50" charset="-128"/>
            </a:endParaRPr>
          </a:p>
          <a:p>
            <a:pPr algn="ctr"/>
            <a:r>
              <a:rPr kumimoji="1" lang="ja-JP" altLang="en-US" sz="2800" b="1" dirty="0">
                <a:ln w="0">
                  <a:solidFill>
                    <a:schemeClr val="tx1"/>
                  </a:solidFill>
                </a:ln>
                <a:solidFill>
                  <a:schemeClr val="bg1"/>
                </a:solidFill>
                <a:latin typeface="メイリオ" panose="020B0604030504040204" pitchFamily="50" charset="-128"/>
                <a:ea typeface="メイリオ" panose="020B0604030504040204" pitchFamily="50" charset="-128"/>
              </a:rPr>
              <a:t>「一人ＫＹ推進運動 埼玉」運動の趣旨</a:t>
            </a:r>
          </a:p>
        </p:txBody>
      </p:sp>
    </p:spTree>
    <p:extLst>
      <p:ext uri="{BB962C8B-B14F-4D97-AF65-F5344CB8AC3E}">
        <p14:creationId xmlns:p14="http://schemas.microsoft.com/office/powerpoint/2010/main" val="304784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188D30D-C7D1-BB7A-9D73-6677D6A29D5F}"/>
              </a:ext>
            </a:extLst>
          </p:cNvPr>
          <p:cNvPicPr>
            <a:picLocks noChangeAspect="1"/>
          </p:cNvPicPr>
          <p:nvPr/>
        </p:nvPicPr>
        <p:blipFill>
          <a:blip r:embed="rId3">
            <a:alphaModFix amt="50000"/>
          </a:blip>
          <a:stretch>
            <a:fillRect/>
          </a:stretch>
        </p:blipFill>
        <p:spPr>
          <a:xfrm>
            <a:off x="125296" y="1186248"/>
            <a:ext cx="8893408" cy="5382431"/>
          </a:xfrm>
          <a:prstGeom prst="rect">
            <a:avLst/>
          </a:prstGeom>
        </p:spPr>
      </p:pic>
      <p:sp>
        <p:nvSpPr>
          <p:cNvPr id="4" name="正方形/長方形 3">
            <a:extLst>
              <a:ext uri="{FF2B5EF4-FFF2-40B4-BE49-F238E27FC236}">
                <a16:creationId xmlns:a16="http://schemas.microsoft.com/office/drawing/2014/main" id="{3DD8F484-FA87-6CC7-5224-7D8E9F20E8F1}"/>
              </a:ext>
            </a:extLst>
          </p:cNvPr>
          <p:cNvSpPr/>
          <p:nvPr/>
        </p:nvSpPr>
        <p:spPr>
          <a:xfrm>
            <a:off x="0" y="241540"/>
            <a:ext cx="9144000" cy="707886"/>
          </a:xfrm>
          <a:prstGeom prst="rect">
            <a:avLst/>
          </a:prstGeom>
          <a:solidFill>
            <a:srgbClr val="29AF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ln w="0">
                <a:solidFill>
                  <a:schemeClr val="bg1">
                    <a:lumMod val="65000"/>
                  </a:schemeClr>
                </a:solidFill>
              </a:ln>
              <a:solidFill>
                <a:schemeClr val="tx1"/>
              </a:solidFill>
            </a:endParaRPr>
          </a:p>
        </p:txBody>
      </p:sp>
      <p:sp>
        <p:nvSpPr>
          <p:cNvPr id="5" name="正方形/長方形 4">
            <a:extLst>
              <a:ext uri="{FF2B5EF4-FFF2-40B4-BE49-F238E27FC236}">
                <a16:creationId xmlns:a16="http://schemas.microsoft.com/office/drawing/2014/main" id="{CDB7F33F-08AF-048A-9487-ACFEC8E53468}"/>
              </a:ext>
            </a:extLst>
          </p:cNvPr>
          <p:cNvSpPr/>
          <p:nvPr/>
        </p:nvSpPr>
        <p:spPr>
          <a:xfrm>
            <a:off x="1176047" y="364651"/>
            <a:ext cx="7067961" cy="584775"/>
          </a:xfrm>
          <a:prstGeom prst="rect">
            <a:avLst/>
          </a:prstGeom>
          <a:noFill/>
        </p:spPr>
        <p:txBody>
          <a:bodyPr wrap="none" lIns="91440" tIns="45720" rIns="91440" bIns="45720">
            <a:spAutoFit/>
          </a:bodyPr>
          <a:lstStyle/>
          <a:p>
            <a:pPr algn="ctr"/>
            <a:r>
              <a:rPr lang="ja-JP" altLang="en-US" sz="3200" b="1" cap="none" spc="0" dirty="0">
                <a:ln w="3175">
                  <a:solidFill>
                    <a:schemeClr val="tx1"/>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「一人</a:t>
            </a:r>
            <a:r>
              <a:rPr lang="en-US" altLang="ja-JP" sz="3200" b="1" cap="none" spc="0" dirty="0">
                <a:ln w="3175">
                  <a:solidFill>
                    <a:schemeClr val="tx1"/>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KY</a:t>
            </a:r>
            <a:r>
              <a:rPr lang="ja-JP" altLang="en-US" sz="3200" b="1" cap="none" spc="0" dirty="0">
                <a:ln w="3175">
                  <a:solidFill>
                    <a:schemeClr val="tx1"/>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推進運動 埼玉」運動の趣旨</a:t>
            </a:r>
          </a:p>
        </p:txBody>
      </p:sp>
      <p:sp>
        <p:nvSpPr>
          <p:cNvPr id="14" name="吹き出し: 円形 13">
            <a:extLst>
              <a:ext uri="{FF2B5EF4-FFF2-40B4-BE49-F238E27FC236}">
                <a16:creationId xmlns:a16="http://schemas.microsoft.com/office/drawing/2014/main" id="{6DC8E83D-0532-482B-1721-FE3991B641B8}"/>
              </a:ext>
            </a:extLst>
          </p:cNvPr>
          <p:cNvSpPr/>
          <p:nvPr/>
        </p:nvSpPr>
        <p:spPr>
          <a:xfrm>
            <a:off x="4077730" y="1427206"/>
            <a:ext cx="2928552" cy="2001794"/>
          </a:xfrm>
          <a:prstGeom prst="wedgeEllipseCallout">
            <a:avLst>
              <a:gd name="adj1" fmla="val -43618"/>
              <a:gd name="adj2" fmla="val 88426"/>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5" name="吹き出し: 円形 14">
            <a:extLst>
              <a:ext uri="{FF2B5EF4-FFF2-40B4-BE49-F238E27FC236}">
                <a16:creationId xmlns:a16="http://schemas.microsoft.com/office/drawing/2014/main" id="{D9DE1720-B221-CBE1-170B-CE0CE7592C1B}"/>
              </a:ext>
            </a:extLst>
          </p:cNvPr>
          <p:cNvSpPr/>
          <p:nvPr/>
        </p:nvSpPr>
        <p:spPr>
          <a:xfrm>
            <a:off x="5824151" y="2667001"/>
            <a:ext cx="2928552" cy="2001794"/>
          </a:xfrm>
          <a:prstGeom prst="wedgeEllipseCallout">
            <a:avLst>
              <a:gd name="adj1" fmla="val -94673"/>
              <a:gd name="adj2" fmla="val 40895"/>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16" name="正方形/長方形 15">
            <a:extLst>
              <a:ext uri="{FF2B5EF4-FFF2-40B4-BE49-F238E27FC236}">
                <a16:creationId xmlns:a16="http://schemas.microsoft.com/office/drawing/2014/main" id="{1DB4AEF5-4127-070A-ABAC-6090B2DB4E59}"/>
              </a:ext>
            </a:extLst>
          </p:cNvPr>
          <p:cNvSpPr/>
          <p:nvPr/>
        </p:nvSpPr>
        <p:spPr>
          <a:xfrm>
            <a:off x="4410927" y="1966438"/>
            <a:ext cx="2262158" cy="923330"/>
          </a:xfrm>
          <a:prstGeom prst="rect">
            <a:avLst/>
          </a:prstGeom>
          <a:noFill/>
        </p:spPr>
        <p:txBody>
          <a:bodyPr wrap="none" lIns="91440" tIns="45720" rIns="91440" bIns="45720">
            <a:spAutoFit/>
          </a:bodyPr>
          <a:lstStyle/>
          <a:p>
            <a:pPr algn="ctr"/>
            <a:r>
              <a:rPr lang="ja-JP" altLang="en-US" sz="5400" b="1" cap="none" spc="0" dirty="0">
                <a:ln w="0"/>
                <a:solidFill>
                  <a:schemeClr val="tx1"/>
                </a:solidFill>
                <a:effectLst>
                  <a:outerShdw blurRad="38100" dist="19050" dir="2700000" algn="tl" rotWithShape="0">
                    <a:schemeClr val="dk1">
                      <a:alpha val="40000"/>
                    </a:schemeClr>
                  </a:outerShdw>
                </a:effectLst>
              </a:rPr>
              <a:t>危険性</a:t>
            </a:r>
          </a:p>
        </p:txBody>
      </p:sp>
      <p:sp>
        <p:nvSpPr>
          <p:cNvPr id="17" name="正方形/長方形 16">
            <a:extLst>
              <a:ext uri="{FF2B5EF4-FFF2-40B4-BE49-F238E27FC236}">
                <a16:creationId xmlns:a16="http://schemas.microsoft.com/office/drawing/2014/main" id="{3677EF2E-B597-5DB3-B89C-4CF01F6AE04D}"/>
              </a:ext>
            </a:extLst>
          </p:cNvPr>
          <p:cNvSpPr/>
          <p:nvPr/>
        </p:nvSpPr>
        <p:spPr>
          <a:xfrm>
            <a:off x="6009872" y="3129501"/>
            <a:ext cx="2557110" cy="1323439"/>
          </a:xfrm>
          <a:prstGeom prst="rect">
            <a:avLst/>
          </a:prstGeom>
          <a:noFill/>
        </p:spPr>
        <p:txBody>
          <a:bodyPr wrap="none" lIns="91440" tIns="45720" rIns="91440" bIns="45720">
            <a:spAutoFit/>
          </a:bodyPr>
          <a:lstStyle/>
          <a:p>
            <a:pPr algn="ctr"/>
            <a:r>
              <a:rPr lang="ja-JP" altLang="en-US" sz="4000" b="1" spc="-300" dirty="0">
                <a:ln w="0"/>
                <a:effectLst>
                  <a:outerShdw blurRad="38100" dist="19050" dir="2700000" algn="tl" rotWithShape="0">
                    <a:schemeClr val="dk1">
                      <a:alpha val="40000"/>
                    </a:schemeClr>
                  </a:outerShdw>
                </a:effectLst>
              </a:rPr>
              <a:t>ヒューマン</a:t>
            </a:r>
            <a:endParaRPr lang="en-US" altLang="ja-JP" sz="4000" b="1" spc="-300" dirty="0">
              <a:ln w="0"/>
              <a:effectLst>
                <a:outerShdw blurRad="38100" dist="19050" dir="2700000" algn="tl" rotWithShape="0">
                  <a:schemeClr val="dk1">
                    <a:alpha val="40000"/>
                  </a:schemeClr>
                </a:outerShdw>
              </a:effectLst>
            </a:endParaRPr>
          </a:p>
          <a:p>
            <a:pPr algn="ctr"/>
            <a:r>
              <a:rPr lang="ja-JP" altLang="en-US" sz="4000" b="1" spc="-300" dirty="0">
                <a:ln w="0"/>
                <a:effectLst>
                  <a:outerShdw blurRad="38100" dist="19050" dir="2700000" algn="tl" rotWithShape="0">
                    <a:schemeClr val="dk1">
                      <a:alpha val="40000"/>
                    </a:schemeClr>
                  </a:outerShdw>
                </a:effectLst>
              </a:rPr>
              <a:t>エラー</a:t>
            </a:r>
            <a:endParaRPr lang="ja-JP" altLang="en-US" sz="4000" b="1" cap="none" spc="-300" dirty="0">
              <a:ln w="0"/>
              <a:solidFill>
                <a:schemeClr val="tx1"/>
              </a:solidFill>
              <a:effectLst>
                <a:outerShdw blurRad="38100" dist="19050" dir="2700000" algn="tl" rotWithShape="0">
                  <a:schemeClr val="dk1">
                    <a:alpha val="40000"/>
                  </a:schemeClr>
                </a:outerShdw>
              </a:effectLst>
            </a:endParaRPr>
          </a:p>
        </p:txBody>
      </p:sp>
      <p:sp>
        <p:nvSpPr>
          <p:cNvPr id="19" name="四角形: 角を丸くする 18">
            <a:extLst>
              <a:ext uri="{FF2B5EF4-FFF2-40B4-BE49-F238E27FC236}">
                <a16:creationId xmlns:a16="http://schemas.microsoft.com/office/drawing/2014/main" id="{7BF18BC8-639F-7874-8F77-FCE011D04613}"/>
              </a:ext>
            </a:extLst>
          </p:cNvPr>
          <p:cNvSpPr/>
          <p:nvPr/>
        </p:nvSpPr>
        <p:spPr>
          <a:xfrm>
            <a:off x="3503859" y="3505782"/>
            <a:ext cx="1747764" cy="1603085"/>
          </a:xfrm>
          <a:prstGeom prst="roundRect">
            <a:avLst>
              <a:gd name="adj" fmla="val 50000"/>
            </a:avLst>
          </a:prstGeom>
          <a:solidFill>
            <a:srgbClr val="FF7C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n w="3175">
                  <a:solidFill>
                    <a:schemeClr val="tx1">
                      <a:lumMod val="65000"/>
                      <a:lumOff val="35000"/>
                    </a:schemeClr>
                  </a:solidFill>
                </a:ln>
                <a:effectLst>
                  <a:outerShdw blurRad="50800" dist="38100" dir="2700000" algn="tl" rotWithShape="0">
                    <a:prstClr val="black">
                      <a:alpha val="40000"/>
                    </a:prstClr>
                  </a:outerShdw>
                </a:effectLst>
              </a:rPr>
              <a:t>排除</a:t>
            </a:r>
            <a:endParaRPr kumimoji="1" lang="en-US" altLang="ja-JP" sz="4000" b="1" dirty="0">
              <a:ln w="3175">
                <a:solidFill>
                  <a:schemeClr val="tx1">
                    <a:lumMod val="65000"/>
                    <a:lumOff val="35000"/>
                  </a:schemeClr>
                </a:solidFill>
              </a:ln>
              <a:effectLst>
                <a:outerShdw blurRad="50800" dist="38100" dir="2700000" algn="tl" rotWithShape="0">
                  <a:prstClr val="black">
                    <a:alpha val="40000"/>
                  </a:prstClr>
                </a:outerShdw>
              </a:effectLst>
            </a:endParaRPr>
          </a:p>
        </p:txBody>
      </p:sp>
      <p:sp>
        <p:nvSpPr>
          <p:cNvPr id="11" name="四角形: 角を丸くする 10">
            <a:extLst>
              <a:ext uri="{FF2B5EF4-FFF2-40B4-BE49-F238E27FC236}">
                <a16:creationId xmlns:a16="http://schemas.microsoft.com/office/drawing/2014/main" id="{A888B9E1-D7A0-8FB5-F259-1F8EA226508F}"/>
              </a:ext>
            </a:extLst>
          </p:cNvPr>
          <p:cNvSpPr/>
          <p:nvPr/>
        </p:nvSpPr>
        <p:spPr>
          <a:xfrm>
            <a:off x="708711" y="5680888"/>
            <a:ext cx="3488055" cy="652123"/>
          </a:xfrm>
          <a:prstGeom prst="roundRect">
            <a:avLst>
              <a:gd name="adj" fmla="val 50000"/>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t>　　　　</a:t>
            </a:r>
            <a:r>
              <a:rPr kumimoji="1" lang="ja-JP" altLang="en-US" sz="3600" b="1" dirty="0">
                <a:solidFill>
                  <a:schemeClr val="tx1"/>
                </a:solidFill>
              </a:rPr>
              <a:t>一人ＫＹ</a:t>
            </a:r>
            <a:endParaRPr kumimoji="1" lang="ja-JP" altLang="en-US" sz="2400" b="1" dirty="0">
              <a:solidFill>
                <a:schemeClr val="tx1"/>
              </a:solidFill>
            </a:endParaRPr>
          </a:p>
        </p:txBody>
      </p:sp>
      <p:pic>
        <p:nvPicPr>
          <p:cNvPr id="3" name="図 2">
            <a:extLst>
              <a:ext uri="{FF2B5EF4-FFF2-40B4-BE49-F238E27FC236}">
                <a16:creationId xmlns:a16="http://schemas.microsoft.com/office/drawing/2014/main" id="{218A3C26-49CC-81AF-89EC-C01DEC72D76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34619" y="1930617"/>
            <a:ext cx="5044646" cy="5044646"/>
          </a:xfrm>
          <a:prstGeom prst="rect">
            <a:avLst/>
          </a:prstGeom>
        </p:spPr>
      </p:pic>
    </p:spTree>
    <p:extLst>
      <p:ext uri="{BB962C8B-B14F-4D97-AF65-F5344CB8AC3E}">
        <p14:creationId xmlns:p14="http://schemas.microsoft.com/office/powerpoint/2010/main" val="23673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E9579-C06B-7683-E6A3-1EC1A98A2587}"/>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2FCFC741-14E0-87CB-D513-4ED184227988}"/>
              </a:ext>
            </a:extLst>
          </p:cNvPr>
          <p:cNvPicPr>
            <a:picLocks noChangeAspect="1"/>
          </p:cNvPicPr>
          <p:nvPr/>
        </p:nvPicPr>
        <p:blipFill>
          <a:blip r:embed="rId3">
            <a:alphaModFix amt="50000"/>
          </a:blip>
          <a:stretch>
            <a:fillRect/>
          </a:stretch>
        </p:blipFill>
        <p:spPr>
          <a:xfrm>
            <a:off x="125296" y="1186248"/>
            <a:ext cx="8893408" cy="5382431"/>
          </a:xfrm>
          <a:prstGeom prst="rect">
            <a:avLst/>
          </a:prstGeom>
        </p:spPr>
      </p:pic>
      <p:sp>
        <p:nvSpPr>
          <p:cNvPr id="4" name="正方形/長方形 3">
            <a:extLst>
              <a:ext uri="{FF2B5EF4-FFF2-40B4-BE49-F238E27FC236}">
                <a16:creationId xmlns:a16="http://schemas.microsoft.com/office/drawing/2014/main" id="{625BA377-D990-F19A-D0EE-BB2E23F08DA7}"/>
              </a:ext>
            </a:extLst>
          </p:cNvPr>
          <p:cNvSpPr/>
          <p:nvPr/>
        </p:nvSpPr>
        <p:spPr>
          <a:xfrm>
            <a:off x="0" y="241540"/>
            <a:ext cx="9144000" cy="707886"/>
          </a:xfrm>
          <a:prstGeom prst="rect">
            <a:avLst/>
          </a:prstGeom>
          <a:solidFill>
            <a:srgbClr val="29AF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ln w="0">
                <a:solidFill>
                  <a:schemeClr val="bg1">
                    <a:lumMod val="65000"/>
                  </a:schemeClr>
                </a:solidFill>
              </a:ln>
              <a:solidFill>
                <a:schemeClr val="tx1"/>
              </a:solidFill>
            </a:endParaRPr>
          </a:p>
        </p:txBody>
      </p:sp>
      <p:sp>
        <p:nvSpPr>
          <p:cNvPr id="5" name="正方形/長方形 4">
            <a:extLst>
              <a:ext uri="{FF2B5EF4-FFF2-40B4-BE49-F238E27FC236}">
                <a16:creationId xmlns:a16="http://schemas.microsoft.com/office/drawing/2014/main" id="{06450EEC-7388-CA3C-4870-1CF4D42B9B1E}"/>
              </a:ext>
            </a:extLst>
          </p:cNvPr>
          <p:cNvSpPr/>
          <p:nvPr/>
        </p:nvSpPr>
        <p:spPr>
          <a:xfrm>
            <a:off x="1176047" y="364651"/>
            <a:ext cx="7067961" cy="584775"/>
          </a:xfrm>
          <a:prstGeom prst="rect">
            <a:avLst/>
          </a:prstGeom>
          <a:noFill/>
        </p:spPr>
        <p:txBody>
          <a:bodyPr wrap="none" lIns="91440" tIns="45720" rIns="91440" bIns="45720">
            <a:spAutoFit/>
          </a:bodyPr>
          <a:lstStyle/>
          <a:p>
            <a:pPr algn="ctr"/>
            <a:r>
              <a:rPr lang="ja-JP" altLang="en-US" sz="3200" b="1" cap="none" spc="0" dirty="0">
                <a:ln w="3175">
                  <a:solidFill>
                    <a:schemeClr val="tx1"/>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「一人</a:t>
            </a:r>
            <a:r>
              <a:rPr lang="en-US" altLang="ja-JP" sz="3200" b="1" cap="none" spc="0" dirty="0">
                <a:ln w="3175">
                  <a:solidFill>
                    <a:schemeClr val="tx1"/>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KY</a:t>
            </a:r>
            <a:r>
              <a:rPr lang="ja-JP" altLang="en-US" sz="3200" b="1" cap="none" spc="0" dirty="0">
                <a:ln w="3175">
                  <a:solidFill>
                    <a:schemeClr val="tx1"/>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推進運動 埼玉」運動の趣旨</a:t>
            </a:r>
          </a:p>
        </p:txBody>
      </p:sp>
      <p:pic>
        <p:nvPicPr>
          <p:cNvPr id="9" name="図 8" descr="挿絵, 抽象 が含まれている画像&#10;&#10;自動的に生成された説明">
            <a:extLst>
              <a:ext uri="{FF2B5EF4-FFF2-40B4-BE49-F238E27FC236}">
                <a16:creationId xmlns:a16="http://schemas.microsoft.com/office/drawing/2014/main" id="{FD077B31-D15F-9F69-AA8E-A3802A9AC49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3858" y="2491507"/>
            <a:ext cx="3283479" cy="3940175"/>
          </a:xfrm>
          <a:prstGeom prst="rect">
            <a:avLst/>
          </a:prstGeom>
        </p:spPr>
      </p:pic>
      <p:sp>
        <p:nvSpPr>
          <p:cNvPr id="10" name="吹き出し: 円形 9">
            <a:extLst>
              <a:ext uri="{FF2B5EF4-FFF2-40B4-BE49-F238E27FC236}">
                <a16:creationId xmlns:a16="http://schemas.microsoft.com/office/drawing/2014/main" id="{723556D0-9905-35E9-A226-E1FDC74AC690}"/>
              </a:ext>
            </a:extLst>
          </p:cNvPr>
          <p:cNvSpPr/>
          <p:nvPr/>
        </p:nvSpPr>
        <p:spPr>
          <a:xfrm>
            <a:off x="464457" y="1538514"/>
            <a:ext cx="3179500" cy="2090887"/>
          </a:xfrm>
          <a:prstGeom prst="wedgeEllipseCallout">
            <a:avLst>
              <a:gd name="adj1" fmla="val 38158"/>
              <a:gd name="adj2" fmla="val 65224"/>
            </a:avLst>
          </a:prstGeom>
          <a:solidFill>
            <a:schemeClr val="accent4"/>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8289C140-78E0-5ECC-75A5-A494144D3A97}"/>
              </a:ext>
            </a:extLst>
          </p:cNvPr>
          <p:cNvSpPr/>
          <p:nvPr/>
        </p:nvSpPr>
        <p:spPr>
          <a:xfrm>
            <a:off x="518658" y="2166839"/>
            <a:ext cx="2954655" cy="923330"/>
          </a:xfrm>
          <a:prstGeom prst="rect">
            <a:avLst/>
          </a:prstGeom>
          <a:noFill/>
        </p:spPr>
        <p:txBody>
          <a:bodyPr wrap="none" lIns="91440" tIns="45720" rIns="91440" bIns="45720">
            <a:spAutoFit/>
          </a:bodyPr>
          <a:lstStyle/>
          <a:p>
            <a:pPr algn="ctr"/>
            <a:r>
              <a:rPr lang="ja-JP" altLang="en-US" sz="5400" b="1" cap="none" spc="0" dirty="0">
                <a:ln w="0"/>
                <a:solidFill>
                  <a:schemeClr val="bg1"/>
                </a:solidFill>
                <a:effectLst>
                  <a:outerShdw blurRad="38100" dist="19050" dir="2700000" algn="tl" rotWithShape="0">
                    <a:schemeClr val="dk1">
                      <a:alpha val="40000"/>
                    </a:schemeClr>
                  </a:outerShdw>
                </a:effectLst>
              </a:rPr>
              <a:t>安全意識</a:t>
            </a:r>
          </a:p>
        </p:txBody>
      </p:sp>
      <p:sp>
        <p:nvSpPr>
          <p:cNvPr id="13" name="吹き出し: 円形 12">
            <a:extLst>
              <a:ext uri="{FF2B5EF4-FFF2-40B4-BE49-F238E27FC236}">
                <a16:creationId xmlns:a16="http://schemas.microsoft.com/office/drawing/2014/main" id="{5679C11B-3D12-8ABF-172B-AD8C2C69EE73}"/>
              </a:ext>
            </a:extLst>
          </p:cNvPr>
          <p:cNvSpPr/>
          <p:nvPr/>
        </p:nvSpPr>
        <p:spPr>
          <a:xfrm>
            <a:off x="5638333" y="1446064"/>
            <a:ext cx="3179500" cy="2090887"/>
          </a:xfrm>
          <a:prstGeom prst="wedgeEllipseCallout">
            <a:avLst>
              <a:gd name="adj1" fmla="val -42185"/>
              <a:gd name="adj2" fmla="val 63141"/>
            </a:avLst>
          </a:prstGeom>
          <a:solidFill>
            <a:schemeClr val="accent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C6652857-0B53-43CC-4D73-46E96DDF7CEA}"/>
              </a:ext>
            </a:extLst>
          </p:cNvPr>
          <p:cNvSpPr/>
          <p:nvPr/>
        </p:nvSpPr>
        <p:spPr>
          <a:xfrm>
            <a:off x="5776156" y="2054418"/>
            <a:ext cx="2954656" cy="923330"/>
          </a:xfrm>
          <a:prstGeom prst="rect">
            <a:avLst/>
          </a:prstGeom>
          <a:noFill/>
        </p:spPr>
        <p:txBody>
          <a:bodyPr wrap="none" lIns="91440" tIns="45720" rIns="91440" bIns="45720">
            <a:spAutoFit/>
          </a:bodyPr>
          <a:lstStyle/>
          <a:p>
            <a:pPr algn="ctr"/>
            <a:r>
              <a:rPr lang="ja-JP" altLang="en-US" sz="5400" b="1" dirty="0">
                <a:ln w="0"/>
                <a:solidFill>
                  <a:schemeClr val="bg1"/>
                </a:solidFill>
                <a:effectLst>
                  <a:outerShdw blurRad="38100" dist="19050" dir="2700000" algn="tl" rotWithShape="0">
                    <a:schemeClr val="dk1">
                      <a:alpha val="40000"/>
                    </a:schemeClr>
                  </a:outerShdw>
                </a:effectLst>
              </a:rPr>
              <a:t>災害ゼロ</a:t>
            </a:r>
          </a:p>
        </p:txBody>
      </p:sp>
      <p:sp>
        <p:nvSpPr>
          <p:cNvPr id="20" name="正方形/長方形 19">
            <a:extLst>
              <a:ext uri="{FF2B5EF4-FFF2-40B4-BE49-F238E27FC236}">
                <a16:creationId xmlns:a16="http://schemas.microsoft.com/office/drawing/2014/main" id="{3A7F6988-4840-846A-FEE8-23229819D11C}"/>
              </a:ext>
            </a:extLst>
          </p:cNvPr>
          <p:cNvSpPr/>
          <p:nvPr/>
        </p:nvSpPr>
        <p:spPr>
          <a:xfrm>
            <a:off x="196905" y="5908574"/>
            <a:ext cx="8750189" cy="707886"/>
          </a:xfrm>
          <a:prstGeom prst="rect">
            <a:avLst/>
          </a:prstGeom>
          <a:solidFill>
            <a:srgbClr val="FFF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ln w="0">
                <a:solidFill>
                  <a:schemeClr val="bg1">
                    <a:lumMod val="65000"/>
                  </a:schemeClr>
                </a:solidFill>
              </a:ln>
              <a:solidFill>
                <a:schemeClr val="tx1"/>
              </a:solidFill>
            </a:endParaRPr>
          </a:p>
        </p:txBody>
      </p:sp>
      <p:sp>
        <p:nvSpPr>
          <p:cNvPr id="21" name="正方形/長方形 20">
            <a:extLst>
              <a:ext uri="{FF2B5EF4-FFF2-40B4-BE49-F238E27FC236}">
                <a16:creationId xmlns:a16="http://schemas.microsoft.com/office/drawing/2014/main" id="{AA227EEF-74C8-1695-360F-327F272A8B5C}"/>
              </a:ext>
            </a:extLst>
          </p:cNvPr>
          <p:cNvSpPr/>
          <p:nvPr/>
        </p:nvSpPr>
        <p:spPr>
          <a:xfrm>
            <a:off x="196905" y="6031685"/>
            <a:ext cx="8750189" cy="584775"/>
          </a:xfrm>
          <a:prstGeom prst="rect">
            <a:avLst/>
          </a:prstGeom>
          <a:noFill/>
        </p:spPr>
        <p:txBody>
          <a:bodyPr wrap="square" lIns="91440" tIns="45720" rIns="91440" bIns="45720">
            <a:spAutoFit/>
          </a:bodyPr>
          <a:lstStyle/>
          <a:p>
            <a:pPr algn="ctr"/>
            <a:r>
              <a:rPr lang="ja-JP" altLang="en-US" sz="3200" b="1" cap="none" spc="0" dirty="0">
                <a:ln w="3175">
                  <a:solidFill>
                    <a:schemeClr val="tx1"/>
                  </a:solidFill>
                </a:ln>
                <a:solidFill>
                  <a:srgbClr val="FF505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一人</a:t>
            </a:r>
            <a:r>
              <a:rPr lang="en-US" altLang="ja-JP" sz="3200" b="1" cap="none" spc="0" dirty="0">
                <a:ln w="3175">
                  <a:solidFill>
                    <a:schemeClr val="tx1"/>
                  </a:solidFill>
                </a:ln>
                <a:solidFill>
                  <a:srgbClr val="FF505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KY</a:t>
            </a:r>
            <a:r>
              <a:rPr lang="ja-JP" altLang="en-US" sz="3200" b="1" dirty="0">
                <a:ln w="3175">
                  <a:solidFill>
                    <a:schemeClr val="tx1"/>
                  </a:solidFill>
                </a:ln>
                <a:solidFill>
                  <a:srgbClr val="FF505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推進運動 埼玉を積極的に推進！！</a:t>
            </a:r>
            <a:endParaRPr lang="ja-JP" altLang="en-US" sz="3200" b="1" cap="none" spc="0" dirty="0">
              <a:ln w="3175">
                <a:solidFill>
                  <a:schemeClr val="tx1"/>
                </a:solidFill>
              </a:ln>
              <a:solidFill>
                <a:srgbClr val="FF505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7325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907B4-AE26-45B9-4A36-4BC36BD90305}"/>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BB487335-1E57-6073-DEEF-34992D488206}"/>
              </a:ext>
            </a:extLst>
          </p:cNvPr>
          <p:cNvSpPr/>
          <p:nvPr/>
        </p:nvSpPr>
        <p:spPr>
          <a:xfrm>
            <a:off x="0" y="2605178"/>
            <a:ext cx="9144000" cy="1173192"/>
          </a:xfrm>
          <a:prstGeom prst="rect">
            <a:avLst/>
          </a:prstGeom>
          <a:solidFill>
            <a:srgbClr val="29AF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ln w="0">
                  <a:solidFill>
                    <a:schemeClr val="tx1"/>
                  </a:solidFill>
                </a:ln>
                <a:solidFill>
                  <a:schemeClr val="bg1"/>
                </a:solidFill>
                <a:latin typeface="メイリオ" panose="020B0604030504040204" pitchFamily="50" charset="-128"/>
                <a:ea typeface="メイリオ" panose="020B0604030504040204" pitchFamily="50" charset="-128"/>
              </a:rPr>
              <a:t>一人</a:t>
            </a:r>
            <a:r>
              <a:rPr kumimoji="1" lang="en-US" altLang="ja-JP" sz="4800" b="1" dirty="0">
                <a:ln w="0">
                  <a:solidFill>
                    <a:schemeClr val="tx1"/>
                  </a:solidFill>
                </a:ln>
                <a:solidFill>
                  <a:schemeClr val="bg1"/>
                </a:solidFill>
                <a:latin typeface="メイリオ" panose="020B0604030504040204" pitchFamily="50" charset="-128"/>
                <a:ea typeface="メイリオ" panose="020B0604030504040204" pitchFamily="50" charset="-128"/>
              </a:rPr>
              <a:t>K Y </a:t>
            </a:r>
            <a:endParaRPr kumimoji="1" lang="ja-JP" altLang="en-US" sz="4800" b="1" dirty="0">
              <a:ln w="0">
                <a:solidFill>
                  <a:schemeClr val="tx1"/>
                </a:solidFill>
              </a:ln>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578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AF9E1-3270-08D2-54A9-20D2C65D5566}"/>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2170D4F9-F3D4-2818-7635-5383E4D3C9F8}"/>
              </a:ext>
            </a:extLst>
          </p:cNvPr>
          <p:cNvPicPr>
            <a:picLocks noChangeAspect="1"/>
          </p:cNvPicPr>
          <p:nvPr/>
        </p:nvPicPr>
        <p:blipFill>
          <a:blip r:embed="rId3">
            <a:alphaModFix amt="50000"/>
          </a:blip>
          <a:stretch>
            <a:fillRect/>
          </a:stretch>
        </p:blipFill>
        <p:spPr>
          <a:xfrm>
            <a:off x="125296" y="1186248"/>
            <a:ext cx="8893408" cy="5382431"/>
          </a:xfrm>
          <a:prstGeom prst="rect">
            <a:avLst/>
          </a:prstGeom>
        </p:spPr>
      </p:pic>
      <p:sp>
        <p:nvSpPr>
          <p:cNvPr id="4" name="正方形/長方形 3">
            <a:extLst>
              <a:ext uri="{FF2B5EF4-FFF2-40B4-BE49-F238E27FC236}">
                <a16:creationId xmlns:a16="http://schemas.microsoft.com/office/drawing/2014/main" id="{6BC55BB5-499B-A8CE-26E5-D268B1CC5774}"/>
              </a:ext>
            </a:extLst>
          </p:cNvPr>
          <p:cNvSpPr/>
          <p:nvPr/>
        </p:nvSpPr>
        <p:spPr>
          <a:xfrm>
            <a:off x="0" y="241540"/>
            <a:ext cx="9144000" cy="707886"/>
          </a:xfrm>
          <a:prstGeom prst="rect">
            <a:avLst/>
          </a:prstGeom>
          <a:solidFill>
            <a:srgbClr val="29AF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ln w="0">
                <a:solidFill>
                  <a:schemeClr val="bg1">
                    <a:lumMod val="65000"/>
                  </a:schemeClr>
                </a:solidFill>
              </a:ln>
              <a:solidFill>
                <a:schemeClr val="tx1"/>
              </a:solidFill>
            </a:endParaRPr>
          </a:p>
        </p:txBody>
      </p:sp>
      <p:sp>
        <p:nvSpPr>
          <p:cNvPr id="5" name="正方形/長方形 4">
            <a:extLst>
              <a:ext uri="{FF2B5EF4-FFF2-40B4-BE49-F238E27FC236}">
                <a16:creationId xmlns:a16="http://schemas.microsoft.com/office/drawing/2014/main" id="{86941C42-6191-8BFE-90BB-C055DC1B40CD}"/>
              </a:ext>
            </a:extLst>
          </p:cNvPr>
          <p:cNvSpPr/>
          <p:nvPr/>
        </p:nvSpPr>
        <p:spPr>
          <a:xfrm>
            <a:off x="3425692" y="294268"/>
            <a:ext cx="2292615" cy="707886"/>
          </a:xfrm>
          <a:prstGeom prst="rect">
            <a:avLst/>
          </a:prstGeom>
          <a:noFill/>
        </p:spPr>
        <p:txBody>
          <a:bodyPr wrap="none" lIns="91440" tIns="45720" rIns="91440" bIns="45720">
            <a:spAutoFit/>
          </a:bodyPr>
          <a:lstStyle/>
          <a:p>
            <a:pPr algn="ctr"/>
            <a:r>
              <a:rPr lang="ja-JP" altLang="en-US" sz="4000" b="1" cap="none" spc="0" dirty="0">
                <a:ln w="3175">
                  <a:solidFill>
                    <a:schemeClr val="tx1"/>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一人</a:t>
            </a:r>
            <a:r>
              <a:rPr lang="en-US" altLang="ja-JP" sz="4000" b="1" cap="none" spc="0" dirty="0">
                <a:ln w="3175">
                  <a:solidFill>
                    <a:schemeClr val="tx1"/>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K Y </a:t>
            </a:r>
            <a:endParaRPr lang="ja-JP" altLang="en-US" sz="4000" b="1" cap="none" spc="0" dirty="0">
              <a:ln w="3175">
                <a:solidFill>
                  <a:schemeClr val="tx1"/>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3" name="楕円 2">
            <a:extLst>
              <a:ext uri="{FF2B5EF4-FFF2-40B4-BE49-F238E27FC236}">
                <a16:creationId xmlns:a16="http://schemas.microsoft.com/office/drawing/2014/main" id="{CF4A89A1-3B2B-D918-08C5-152F2006C2AA}"/>
              </a:ext>
            </a:extLst>
          </p:cNvPr>
          <p:cNvSpPr/>
          <p:nvPr/>
        </p:nvSpPr>
        <p:spPr>
          <a:xfrm>
            <a:off x="1583048" y="1186247"/>
            <a:ext cx="5485176" cy="5382431"/>
          </a:xfrm>
          <a:prstGeom prst="ellipse">
            <a:avLst/>
          </a:prstGeom>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KY</a:t>
            </a:r>
            <a:r>
              <a:rPr kumimoji="1" lang="ja-JP" alt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活動</a:t>
            </a:r>
          </a:p>
        </p:txBody>
      </p:sp>
      <p:grpSp>
        <p:nvGrpSpPr>
          <p:cNvPr id="11" name="グループ化 10">
            <a:extLst>
              <a:ext uri="{FF2B5EF4-FFF2-40B4-BE49-F238E27FC236}">
                <a16:creationId xmlns:a16="http://schemas.microsoft.com/office/drawing/2014/main" id="{96C91652-0DF2-0B22-ED66-6E181D982D91}"/>
              </a:ext>
            </a:extLst>
          </p:cNvPr>
          <p:cNvGrpSpPr/>
          <p:nvPr/>
        </p:nvGrpSpPr>
        <p:grpSpPr>
          <a:xfrm>
            <a:off x="462407" y="1613194"/>
            <a:ext cx="3134357" cy="2995088"/>
            <a:chOff x="3406626" y="1215216"/>
            <a:chExt cx="2160000" cy="2160000"/>
          </a:xfrm>
          <a:effectLst/>
        </p:grpSpPr>
        <p:sp>
          <p:nvSpPr>
            <p:cNvPr id="14" name="楕円 13">
              <a:extLst>
                <a:ext uri="{FF2B5EF4-FFF2-40B4-BE49-F238E27FC236}">
                  <a16:creationId xmlns:a16="http://schemas.microsoft.com/office/drawing/2014/main" id="{F00ACF8E-B14B-7942-535A-BE89EB18EAE6}"/>
                </a:ext>
              </a:extLst>
            </p:cNvPr>
            <p:cNvSpPr/>
            <p:nvPr/>
          </p:nvSpPr>
          <p:spPr>
            <a:xfrm>
              <a:off x="3406626" y="1215216"/>
              <a:ext cx="2160000" cy="2160000"/>
            </a:xfrm>
            <a:prstGeom prst="ellipse">
              <a:avLst/>
            </a:prstGeom>
            <a:solidFill>
              <a:schemeClr val="accent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15" name="正方形/長方形 14">
              <a:extLst>
                <a:ext uri="{FF2B5EF4-FFF2-40B4-BE49-F238E27FC236}">
                  <a16:creationId xmlns:a16="http://schemas.microsoft.com/office/drawing/2014/main" id="{B9DF416B-C53F-C1F6-6EED-CEC94DF36D0A}"/>
                </a:ext>
              </a:extLst>
            </p:cNvPr>
            <p:cNvSpPr/>
            <p:nvPr/>
          </p:nvSpPr>
          <p:spPr>
            <a:xfrm>
              <a:off x="3892744" y="1603470"/>
              <a:ext cx="1187761" cy="1398364"/>
            </a:xfrm>
            <a:prstGeom prst="rect">
              <a:avLst/>
            </a:prstGeom>
            <a:noFill/>
          </p:spPr>
          <p:txBody>
            <a:bodyPr wrap="none" lIns="91440" tIns="45720" rIns="91440" bIns="45720" anchor="ctr">
              <a:spAutoFit/>
            </a:bodyPr>
            <a:lstStyle/>
            <a:p>
              <a:pPr algn="ctr"/>
              <a:r>
                <a:rPr lang="ja-JP" altLang="en-US" sz="6000" b="1" cap="none" spc="0" dirty="0">
                  <a:ln w="10160">
                    <a:solidFill>
                      <a:schemeClr val="tx1">
                        <a:lumMod val="65000"/>
                        <a:lumOff val="35000"/>
                      </a:schemeClr>
                    </a:solidFill>
                    <a:prstDash val="solid"/>
                  </a:ln>
                  <a:solidFill>
                    <a:srgbClr val="FFF100"/>
                  </a:solidFill>
                  <a:effectLst>
                    <a:outerShdw blurRad="38100" dist="63500" dir="5400000" algn="tl" rotWithShape="0">
                      <a:srgbClr val="000000">
                        <a:alpha val="30000"/>
                      </a:srgbClr>
                    </a:outerShdw>
                  </a:effectLst>
                </a:rPr>
                <a:t>健康</a:t>
              </a:r>
              <a:endParaRPr lang="en-US" altLang="ja-JP" sz="6000" b="1" cap="none" spc="0" dirty="0">
                <a:ln w="10160">
                  <a:solidFill>
                    <a:schemeClr val="tx1">
                      <a:lumMod val="65000"/>
                      <a:lumOff val="35000"/>
                    </a:schemeClr>
                  </a:solidFill>
                  <a:prstDash val="solid"/>
                </a:ln>
                <a:solidFill>
                  <a:srgbClr val="FFF100"/>
                </a:solidFill>
                <a:effectLst>
                  <a:outerShdw blurRad="38100" dist="63500" dir="5400000" algn="tl" rotWithShape="0">
                    <a:srgbClr val="000000">
                      <a:alpha val="30000"/>
                    </a:srgbClr>
                  </a:outerShdw>
                </a:effectLst>
              </a:endParaRPr>
            </a:p>
            <a:p>
              <a:pPr algn="ctr"/>
              <a:r>
                <a:rPr lang="en-US" altLang="ja-JP" sz="6000" b="1" cap="none" spc="0" dirty="0">
                  <a:ln w="10160">
                    <a:solidFill>
                      <a:schemeClr val="tx1">
                        <a:lumMod val="65000"/>
                        <a:lumOff val="35000"/>
                      </a:schemeClr>
                    </a:solidFill>
                    <a:prstDash val="solid"/>
                  </a:ln>
                  <a:solidFill>
                    <a:srgbClr val="FFF100"/>
                  </a:solidFill>
                  <a:effectLst>
                    <a:outerShdw blurRad="38100" dist="63500" dir="5400000" algn="tl" rotWithShape="0">
                      <a:srgbClr val="000000">
                        <a:alpha val="30000"/>
                      </a:srgbClr>
                    </a:outerShdw>
                  </a:effectLst>
                </a:rPr>
                <a:t>KY</a:t>
              </a:r>
              <a:endParaRPr lang="ja-JP" altLang="en-US" sz="6000" b="1" cap="none" spc="0" dirty="0">
                <a:ln w="10160">
                  <a:solidFill>
                    <a:schemeClr val="tx1">
                      <a:lumMod val="65000"/>
                      <a:lumOff val="35000"/>
                    </a:schemeClr>
                  </a:solidFill>
                  <a:prstDash val="solid"/>
                </a:ln>
                <a:solidFill>
                  <a:srgbClr val="FFF100"/>
                </a:solidFill>
                <a:effectLst>
                  <a:outerShdw blurRad="38100" dist="63500" dir="5400000" algn="tl" rotWithShape="0">
                    <a:srgbClr val="000000">
                      <a:alpha val="30000"/>
                    </a:srgbClr>
                  </a:outerShdw>
                </a:effectLst>
              </a:endParaRPr>
            </a:p>
          </p:txBody>
        </p:sp>
      </p:grpSp>
      <p:grpSp>
        <p:nvGrpSpPr>
          <p:cNvPr id="23" name="グループ化 22">
            <a:extLst>
              <a:ext uri="{FF2B5EF4-FFF2-40B4-BE49-F238E27FC236}">
                <a16:creationId xmlns:a16="http://schemas.microsoft.com/office/drawing/2014/main" id="{E1C902A9-F885-15B6-3F73-1B42551F1BC6}"/>
              </a:ext>
            </a:extLst>
          </p:cNvPr>
          <p:cNvGrpSpPr/>
          <p:nvPr/>
        </p:nvGrpSpPr>
        <p:grpSpPr>
          <a:xfrm>
            <a:off x="4669871" y="906588"/>
            <a:ext cx="3134357" cy="2995088"/>
            <a:chOff x="3406626" y="1215216"/>
            <a:chExt cx="2160000" cy="2160000"/>
          </a:xfrm>
        </p:grpSpPr>
        <p:sp>
          <p:nvSpPr>
            <p:cNvPr id="24" name="楕円 23">
              <a:extLst>
                <a:ext uri="{FF2B5EF4-FFF2-40B4-BE49-F238E27FC236}">
                  <a16:creationId xmlns:a16="http://schemas.microsoft.com/office/drawing/2014/main" id="{0D77E19E-8ECE-2E12-8FDE-181049E2BB8B}"/>
                </a:ext>
              </a:extLst>
            </p:cNvPr>
            <p:cNvSpPr/>
            <p:nvPr/>
          </p:nvSpPr>
          <p:spPr>
            <a:xfrm>
              <a:off x="3406626" y="1215216"/>
              <a:ext cx="2160000" cy="2160000"/>
            </a:xfrm>
            <a:prstGeom prst="ellipse">
              <a:avLst/>
            </a:prstGeom>
            <a:solidFill>
              <a:schemeClr val="accent5">
                <a:lumMod val="60000"/>
                <a:lumOff val="4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25" name="正方形/長方形 24">
              <a:extLst>
                <a:ext uri="{FF2B5EF4-FFF2-40B4-BE49-F238E27FC236}">
                  <a16:creationId xmlns:a16="http://schemas.microsoft.com/office/drawing/2014/main" id="{3855E620-B288-AB55-FFCE-12771D56665F}"/>
                </a:ext>
              </a:extLst>
            </p:cNvPr>
            <p:cNvSpPr/>
            <p:nvPr/>
          </p:nvSpPr>
          <p:spPr>
            <a:xfrm>
              <a:off x="3645294" y="1692256"/>
              <a:ext cx="1682661" cy="1220794"/>
            </a:xfrm>
            <a:prstGeom prst="rect">
              <a:avLst/>
            </a:prstGeom>
            <a:noFill/>
          </p:spPr>
          <p:txBody>
            <a:bodyPr wrap="none" lIns="91440" tIns="45720" rIns="91440" bIns="45720" anchor="ctr">
              <a:spAutoFit/>
            </a:bodyPr>
            <a:lstStyle/>
            <a:p>
              <a:pPr algn="ctr"/>
              <a:r>
                <a:rPr lang="ja-JP" altLang="en-US" sz="4400" b="1" dirty="0">
                  <a:ln w="10160">
                    <a:solidFill>
                      <a:schemeClr val="tx1">
                        <a:lumMod val="65000"/>
                        <a:lumOff val="35000"/>
                      </a:schemeClr>
                    </a:solidFill>
                    <a:prstDash val="solid"/>
                  </a:ln>
                  <a:solidFill>
                    <a:schemeClr val="accent6">
                      <a:lumMod val="50000"/>
                    </a:schemeClr>
                  </a:solidFill>
                  <a:effectLst>
                    <a:outerShdw blurRad="38100" dist="63500" dir="5400000" algn="tl" rotWithShape="0">
                      <a:srgbClr val="000000">
                        <a:alpha val="30000"/>
                      </a:srgbClr>
                    </a:outerShdw>
                  </a:effectLst>
                </a:rPr>
                <a:t>グループ</a:t>
              </a:r>
              <a:endParaRPr lang="en-US" altLang="ja-JP" sz="4400" b="1" cap="none" spc="0" dirty="0">
                <a:ln w="10160">
                  <a:solidFill>
                    <a:schemeClr val="tx1">
                      <a:lumMod val="65000"/>
                      <a:lumOff val="35000"/>
                    </a:schemeClr>
                  </a:solidFill>
                  <a:prstDash val="solid"/>
                </a:ln>
                <a:solidFill>
                  <a:schemeClr val="accent6">
                    <a:lumMod val="50000"/>
                  </a:schemeClr>
                </a:solidFill>
                <a:effectLst>
                  <a:outerShdw blurRad="38100" dist="63500" dir="5400000" algn="tl" rotWithShape="0">
                    <a:srgbClr val="000000">
                      <a:alpha val="30000"/>
                    </a:srgbClr>
                  </a:outerShdw>
                </a:effectLst>
              </a:endParaRPr>
            </a:p>
            <a:p>
              <a:pPr algn="ctr"/>
              <a:r>
                <a:rPr lang="en-US" altLang="ja-JP" sz="6000" b="1" cap="none" spc="0" dirty="0">
                  <a:ln w="10160">
                    <a:solidFill>
                      <a:schemeClr val="tx1">
                        <a:lumMod val="65000"/>
                        <a:lumOff val="35000"/>
                      </a:schemeClr>
                    </a:solidFill>
                    <a:prstDash val="solid"/>
                  </a:ln>
                  <a:solidFill>
                    <a:schemeClr val="accent6">
                      <a:lumMod val="50000"/>
                    </a:schemeClr>
                  </a:solidFill>
                  <a:effectLst>
                    <a:outerShdw blurRad="38100" dist="63500" dir="5400000" algn="tl" rotWithShape="0">
                      <a:srgbClr val="000000">
                        <a:alpha val="30000"/>
                      </a:srgbClr>
                    </a:outerShdw>
                  </a:effectLst>
                </a:rPr>
                <a:t>KY</a:t>
              </a:r>
              <a:endParaRPr lang="ja-JP" altLang="en-US" sz="6000" b="1" cap="none" spc="0" dirty="0">
                <a:ln w="10160">
                  <a:solidFill>
                    <a:schemeClr val="tx1">
                      <a:lumMod val="65000"/>
                      <a:lumOff val="35000"/>
                    </a:schemeClr>
                  </a:solidFill>
                  <a:prstDash val="solid"/>
                </a:ln>
                <a:solidFill>
                  <a:schemeClr val="accent6">
                    <a:lumMod val="50000"/>
                  </a:schemeClr>
                </a:solidFill>
                <a:effectLst>
                  <a:outerShdw blurRad="38100" dist="63500" dir="5400000" algn="tl" rotWithShape="0">
                    <a:srgbClr val="000000">
                      <a:alpha val="30000"/>
                    </a:srgbClr>
                  </a:outerShdw>
                </a:effectLst>
              </a:endParaRPr>
            </a:p>
          </p:txBody>
        </p:sp>
      </p:grpSp>
      <p:grpSp>
        <p:nvGrpSpPr>
          <p:cNvPr id="26" name="グループ化 25">
            <a:extLst>
              <a:ext uri="{FF2B5EF4-FFF2-40B4-BE49-F238E27FC236}">
                <a16:creationId xmlns:a16="http://schemas.microsoft.com/office/drawing/2014/main" id="{D6BE90A6-9E66-7E11-2492-62163E9D3AEF}"/>
              </a:ext>
            </a:extLst>
          </p:cNvPr>
          <p:cNvGrpSpPr/>
          <p:nvPr/>
        </p:nvGrpSpPr>
        <p:grpSpPr>
          <a:xfrm>
            <a:off x="4012000" y="4090545"/>
            <a:ext cx="2908025" cy="2667003"/>
            <a:chOff x="3406626" y="1215216"/>
            <a:chExt cx="2160000" cy="2160000"/>
          </a:xfrm>
        </p:grpSpPr>
        <p:sp>
          <p:nvSpPr>
            <p:cNvPr id="27" name="楕円 26">
              <a:extLst>
                <a:ext uri="{FF2B5EF4-FFF2-40B4-BE49-F238E27FC236}">
                  <a16:creationId xmlns:a16="http://schemas.microsoft.com/office/drawing/2014/main" id="{CCD66982-EF07-94EA-B984-701E5FE30FE9}"/>
                </a:ext>
              </a:extLst>
            </p:cNvPr>
            <p:cNvSpPr/>
            <p:nvPr/>
          </p:nvSpPr>
          <p:spPr>
            <a:xfrm>
              <a:off x="3406626" y="1215216"/>
              <a:ext cx="2160000" cy="2160000"/>
            </a:xfrm>
            <a:prstGeom prst="ellipse">
              <a:avLst/>
            </a:prstGeom>
            <a:solidFill>
              <a:srgbClr val="FFF100"/>
            </a:solidFill>
            <a:ln w="57150">
              <a:solidFill>
                <a:srgbClr val="FF603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28" name="正方形/長方形 27">
              <a:extLst>
                <a:ext uri="{FF2B5EF4-FFF2-40B4-BE49-F238E27FC236}">
                  <a16:creationId xmlns:a16="http://schemas.microsoft.com/office/drawing/2014/main" id="{5D3ADAAF-62E2-842D-138F-BC9B3D5977BB}"/>
                </a:ext>
              </a:extLst>
            </p:cNvPr>
            <p:cNvSpPr/>
            <p:nvPr/>
          </p:nvSpPr>
          <p:spPr>
            <a:xfrm>
              <a:off x="3892742" y="1492491"/>
              <a:ext cx="1187761" cy="1620327"/>
            </a:xfrm>
            <a:prstGeom prst="rect">
              <a:avLst/>
            </a:prstGeom>
            <a:noFill/>
          </p:spPr>
          <p:txBody>
            <a:bodyPr wrap="none" lIns="91440" tIns="45720" rIns="91440" bIns="45720" anchor="ctr">
              <a:spAutoFit/>
            </a:bodyPr>
            <a:lstStyle/>
            <a:p>
              <a:pPr algn="ctr"/>
              <a:r>
                <a:rPr lang="ja-JP" altLang="en-US" sz="6000" b="1" cap="none" spc="0" dirty="0">
                  <a:ln w="10160">
                    <a:solidFill>
                      <a:schemeClr val="tx1">
                        <a:lumMod val="65000"/>
                        <a:lumOff val="35000"/>
                      </a:schemeClr>
                    </a:solidFill>
                    <a:prstDash val="solid"/>
                  </a:ln>
                  <a:solidFill>
                    <a:srgbClr val="FF7C80"/>
                  </a:solidFill>
                  <a:effectLst>
                    <a:outerShdw blurRad="38100" dist="63500" dir="5400000" algn="tl" rotWithShape="0">
                      <a:srgbClr val="000000">
                        <a:alpha val="30000"/>
                      </a:srgbClr>
                    </a:outerShdw>
                  </a:effectLst>
                </a:rPr>
                <a:t>一人</a:t>
              </a:r>
              <a:endParaRPr lang="en-US" altLang="ja-JP" sz="6000" b="1" cap="none" spc="0" dirty="0">
                <a:ln w="10160">
                  <a:solidFill>
                    <a:schemeClr val="tx1">
                      <a:lumMod val="65000"/>
                      <a:lumOff val="35000"/>
                    </a:schemeClr>
                  </a:solidFill>
                  <a:prstDash val="solid"/>
                </a:ln>
                <a:solidFill>
                  <a:srgbClr val="FF7C80"/>
                </a:solidFill>
                <a:effectLst>
                  <a:outerShdw blurRad="38100" dist="63500" dir="5400000" algn="tl" rotWithShape="0">
                    <a:srgbClr val="000000">
                      <a:alpha val="30000"/>
                    </a:srgbClr>
                  </a:outerShdw>
                </a:effectLst>
              </a:endParaRPr>
            </a:p>
            <a:p>
              <a:pPr algn="ctr"/>
              <a:r>
                <a:rPr lang="en-US" altLang="ja-JP" sz="8000" b="1" cap="none" spc="0" dirty="0">
                  <a:ln w="10160">
                    <a:solidFill>
                      <a:schemeClr val="tx1">
                        <a:lumMod val="65000"/>
                        <a:lumOff val="35000"/>
                      </a:schemeClr>
                    </a:solidFill>
                    <a:prstDash val="solid"/>
                  </a:ln>
                  <a:solidFill>
                    <a:srgbClr val="FF7C80"/>
                  </a:solidFill>
                  <a:effectLst>
                    <a:outerShdw blurRad="38100" dist="63500" dir="5400000" algn="tl" rotWithShape="0">
                      <a:srgbClr val="000000">
                        <a:alpha val="30000"/>
                      </a:srgbClr>
                    </a:outerShdw>
                  </a:effectLst>
                </a:rPr>
                <a:t>KY</a:t>
              </a:r>
              <a:endParaRPr lang="ja-JP" altLang="en-US" sz="8000" b="1" cap="none" spc="0" dirty="0">
                <a:ln w="10160">
                  <a:solidFill>
                    <a:schemeClr val="tx1">
                      <a:lumMod val="65000"/>
                      <a:lumOff val="35000"/>
                    </a:schemeClr>
                  </a:solidFill>
                  <a:prstDash val="solid"/>
                </a:ln>
                <a:solidFill>
                  <a:srgbClr val="FF7C80"/>
                </a:solidFill>
                <a:effectLst>
                  <a:outerShdw blurRad="38100" dist="63500" dir="5400000" algn="tl" rotWithShape="0">
                    <a:srgbClr val="000000">
                      <a:alpha val="30000"/>
                    </a:srgbClr>
                  </a:outerShdw>
                </a:effectLst>
              </a:endParaRPr>
            </a:p>
          </p:txBody>
        </p:sp>
      </p:grpSp>
    </p:spTree>
    <p:extLst>
      <p:ext uri="{BB962C8B-B14F-4D97-AF65-F5344CB8AC3E}">
        <p14:creationId xmlns:p14="http://schemas.microsoft.com/office/powerpoint/2010/main" val="4045919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FBD35-46A7-4BF2-2529-5FD11D227E67}"/>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98B73CDC-8E87-4389-01DF-EFF372C36477}"/>
              </a:ext>
            </a:extLst>
          </p:cNvPr>
          <p:cNvPicPr>
            <a:picLocks noChangeAspect="1"/>
          </p:cNvPicPr>
          <p:nvPr/>
        </p:nvPicPr>
        <p:blipFill>
          <a:blip r:embed="rId3">
            <a:alphaModFix amt="50000"/>
          </a:blip>
          <a:stretch>
            <a:fillRect/>
          </a:stretch>
        </p:blipFill>
        <p:spPr>
          <a:xfrm>
            <a:off x="125296" y="1186248"/>
            <a:ext cx="8893408" cy="5382431"/>
          </a:xfrm>
          <a:prstGeom prst="rect">
            <a:avLst/>
          </a:prstGeom>
        </p:spPr>
      </p:pic>
      <p:sp>
        <p:nvSpPr>
          <p:cNvPr id="4" name="正方形/長方形 3">
            <a:extLst>
              <a:ext uri="{FF2B5EF4-FFF2-40B4-BE49-F238E27FC236}">
                <a16:creationId xmlns:a16="http://schemas.microsoft.com/office/drawing/2014/main" id="{1E23002A-CFE4-9763-9EE4-265FE8B5F80B}"/>
              </a:ext>
            </a:extLst>
          </p:cNvPr>
          <p:cNvSpPr/>
          <p:nvPr/>
        </p:nvSpPr>
        <p:spPr>
          <a:xfrm>
            <a:off x="0" y="241540"/>
            <a:ext cx="9144000" cy="707886"/>
          </a:xfrm>
          <a:prstGeom prst="rect">
            <a:avLst/>
          </a:prstGeom>
          <a:solidFill>
            <a:srgbClr val="29AF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ln w="0">
                <a:solidFill>
                  <a:schemeClr val="bg1">
                    <a:lumMod val="65000"/>
                  </a:schemeClr>
                </a:solidFill>
              </a:ln>
              <a:solidFill>
                <a:schemeClr val="tx1"/>
              </a:solidFill>
            </a:endParaRPr>
          </a:p>
        </p:txBody>
      </p:sp>
      <p:sp>
        <p:nvSpPr>
          <p:cNvPr id="5" name="正方形/長方形 4">
            <a:extLst>
              <a:ext uri="{FF2B5EF4-FFF2-40B4-BE49-F238E27FC236}">
                <a16:creationId xmlns:a16="http://schemas.microsoft.com/office/drawing/2014/main" id="{A4EC44B0-35F4-D61C-F2F6-B9CE5E11DB1A}"/>
              </a:ext>
            </a:extLst>
          </p:cNvPr>
          <p:cNvSpPr/>
          <p:nvPr/>
        </p:nvSpPr>
        <p:spPr>
          <a:xfrm>
            <a:off x="3425692" y="294268"/>
            <a:ext cx="2292615" cy="707886"/>
          </a:xfrm>
          <a:prstGeom prst="rect">
            <a:avLst/>
          </a:prstGeom>
          <a:noFill/>
        </p:spPr>
        <p:txBody>
          <a:bodyPr wrap="none" lIns="91440" tIns="45720" rIns="91440" bIns="45720">
            <a:spAutoFit/>
          </a:bodyPr>
          <a:lstStyle/>
          <a:p>
            <a:pPr algn="ctr"/>
            <a:r>
              <a:rPr lang="ja-JP" altLang="en-US" sz="4000" b="1" cap="none" spc="0" dirty="0">
                <a:ln w="3175">
                  <a:solidFill>
                    <a:schemeClr val="tx1"/>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一人</a:t>
            </a:r>
            <a:r>
              <a:rPr lang="en-US" altLang="ja-JP" sz="4000" b="1" cap="none" spc="0" dirty="0">
                <a:ln w="3175">
                  <a:solidFill>
                    <a:schemeClr val="tx1"/>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K Y </a:t>
            </a:r>
            <a:endParaRPr lang="ja-JP" altLang="en-US" sz="4000" b="1" cap="none" spc="0" dirty="0">
              <a:ln w="3175">
                <a:solidFill>
                  <a:schemeClr val="tx1"/>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13" name="四角形: 角を丸くする 12">
            <a:extLst>
              <a:ext uri="{FF2B5EF4-FFF2-40B4-BE49-F238E27FC236}">
                <a16:creationId xmlns:a16="http://schemas.microsoft.com/office/drawing/2014/main" id="{222A7226-3DE2-DB42-BB85-942532119AFA}"/>
              </a:ext>
            </a:extLst>
          </p:cNvPr>
          <p:cNvSpPr/>
          <p:nvPr/>
        </p:nvSpPr>
        <p:spPr>
          <a:xfrm>
            <a:off x="2341653" y="2696345"/>
            <a:ext cx="6182415" cy="1798164"/>
          </a:xfrm>
          <a:prstGeom prst="roundRect">
            <a:avLst>
              <a:gd name="adj" fmla="val 9884"/>
            </a:avLst>
          </a:prstGeom>
          <a:solidFill>
            <a:schemeClr val="bg1"/>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3663"/>
            <a:r>
              <a:rPr kumimoji="1" lang="ja-JP" altLang="en-US" sz="2400" b="1" dirty="0">
                <a:solidFill>
                  <a:schemeClr val="tx1"/>
                </a:solidFill>
              </a:rPr>
              <a:t>作業員一人ひとりが実際の作業場所における不安全行動からくる危険性又は有害性を排除しヒューマンエラーを防止する為、現地で行う</a:t>
            </a:r>
            <a:r>
              <a:rPr kumimoji="1" lang="en-US" altLang="ja-JP" sz="2400" b="1" dirty="0">
                <a:solidFill>
                  <a:schemeClr val="tx1"/>
                </a:solidFill>
              </a:rPr>
              <a:t>KY</a:t>
            </a:r>
            <a:r>
              <a:rPr kumimoji="1" lang="ja-JP" altLang="en-US" sz="2400" b="1" dirty="0">
                <a:solidFill>
                  <a:schemeClr val="tx1"/>
                </a:solidFill>
              </a:rPr>
              <a:t>活動です</a:t>
            </a:r>
            <a:endParaRPr kumimoji="1" lang="en-US" altLang="ja-JP" sz="2400" b="1" dirty="0">
              <a:solidFill>
                <a:schemeClr val="tx1"/>
              </a:solidFill>
            </a:endParaRPr>
          </a:p>
        </p:txBody>
      </p:sp>
      <p:sp>
        <p:nvSpPr>
          <p:cNvPr id="19" name="吹き出し: 円形 18">
            <a:extLst>
              <a:ext uri="{FF2B5EF4-FFF2-40B4-BE49-F238E27FC236}">
                <a16:creationId xmlns:a16="http://schemas.microsoft.com/office/drawing/2014/main" id="{96180B7F-4B1F-C235-66AB-9ED4E963B503}"/>
              </a:ext>
            </a:extLst>
          </p:cNvPr>
          <p:cNvSpPr/>
          <p:nvPr/>
        </p:nvSpPr>
        <p:spPr>
          <a:xfrm>
            <a:off x="1413896" y="1054189"/>
            <a:ext cx="4902332" cy="1403935"/>
          </a:xfrm>
          <a:prstGeom prst="wedgeEllipseCallout">
            <a:avLst>
              <a:gd name="adj1" fmla="val -42185"/>
              <a:gd name="adj2" fmla="val 63141"/>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A5FB5167-1D71-4B97-6A6A-A0C128B0DDC7}"/>
              </a:ext>
            </a:extLst>
          </p:cNvPr>
          <p:cNvSpPr/>
          <p:nvPr/>
        </p:nvSpPr>
        <p:spPr>
          <a:xfrm>
            <a:off x="1625614" y="1503485"/>
            <a:ext cx="4409125" cy="584775"/>
          </a:xfrm>
          <a:prstGeom prst="rect">
            <a:avLst/>
          </a:prstGeom>
          <a:noFill/>
        </p:spPr>
        <p:txBody>
          <a:bodyPr wrap="square" lIns="91440" tIns="45720" rIns="91440" bIns="45720">
            <a:spAutoFit/>
          </a:bodyPr>
          <a:lstStyle/>
          <a:p>
            <a:pPr algn="ctr"/>
            <a:r>
              <a:rPr lang="ja-JP" altLang="en-US" sz="3200" b="1" dirty="0">
                <a:ln w="0"/>
                <a:solidFill>
                  <a:schemeClr val="bg1"/>
                </a:solidFill>
                <a:effectLst>
                  <a:outerShdw blurRad="38100" dist="19050" dir="2700000" algn="tl" rotWithShape="0">
                    <a:schemeClr val="dk1">
                      <a:alpha val="40000"/>
                    </a:schemeClr>
                  </a:outerShdw>
                </a:effectLst>
                <a:latin typeface="+mn-ea"/>
              </a:rPr>
              <a:t>一人</a:t>
            </a:r>
            <a:r>
              <a:rPr lang="en-US" altLang="ja-JP" sz="3200" b="1" dirty="0">
                <a:ln w="0"/>
                <a:solidFill>
                  <a:schemeClr val="bg1"/>
                </a:solidFill>
                <a:effectLst>
                  <a:outerShdw blurRad="38100" dist="19050" dir="2700000" algn="tl" rotWithShape="0">
                    <a:schemeClr val="dk1">
                      <a:alpha val="40000"/>
                    </a:schemeClr>
                  </a:outerShdw>
                </a:effectLst>
                <a:latin typeface="+mn-ea"/>
              </a:rPr>
              <a:t>KY</a:t>
            </a:r>
            <a:r>
              <a:rPr lang="ja-JP" altLang="en-US" sz="3200" b="1" dirty="0">
                <a:ln w="0"/>
                <a:solidFill>
                  <a:schemeClr val="bg1"/>
                </a:solidFill>
                <a:effectLst>
                  <a:outerShdw blurRad="38100" dist="19050" dir="2700000" algn="tl" rotWithShape="0">
                    <a:schemeClr val="dk1">
                      <a:alpha val="40000"/>
                    </a:schemeClr>
                  </a:outerShdw>
                </a:effectLst>
                <a:latin typeface="+mn-ea"/>
              </a:rPr>
              <a:t>の特徴</a:t>
            </a:r>
          </a:p>
        </p:txBody>
      </p:sp>
      <p:sp>
        <p:nvSpPr>
          <p:cNvPr id="3" name="四角形: 角を丸くする 2">
            <a:extLst>
              <a:ext uri="{FF2B5EF4-FFF2-40B4-BE49-F238E27FC236}">
                <a16:creationId xmlns:a16="http://schemas.microsoft.com/office/drawing/2014/main" id="{8E06F0A7-824C-AC3F-A745-8BC480B7FDCC}"/>
              </a:ext>
            </a:extLst>
          </p:cNvPr>
          <p:cNvSpPr/>
          <p:nvPr/>
        </p:nvSpPr>
        <p:spPr>
          <a:xfrm>
            <a:off x="2341653" y="4539700"/>
            <a:ext cx="6182415" cy="1600482"/>
          </a:xfrm>
          <a:prstGeom prst="roundRect">
            <a:avLst>
              <a:gd name="adj" fmla="val 9884"/>
            </a:avLst>
          </a:prstGeom>
          <a:solidFill>
            <a:schemeClr val="bg1"/>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3663"/>
            <a:r>
              <a:rPr kumimoji="1" lang="ja-JP" altLang="en-US" sz="2400" b="1" dirty="0">
                <a:solidFill>
                  <a:schemeClr val="tx1"/>
                </a:solidFill>
              </a:rPr>
              <a:t>作業場所や作業内容ごとに危険性又は有害性が異なる為、その都度、一人</a:t>
            </a:r>
            <a:r>
              <a:rPr kumimoji="1" lang="en-US" altLang="ja-JP" sz="2400" b="1" dirty="0">
                <a:solidFill>
                  <a:schemeClr val="tx1"/>
                </a:solidFill>
              </a:rPr>
              <a:t>KY</a:t>
            </a:r>
            <a:r>
              <a:rPr kumimoji="1" lang="ja-JP" altLang="en-US" sz="2400" b="1" dirty="0">
                <a:solidFill>
                  <a:schemeClr val="tx1"/>
                </a:solidFill>
              </a:rPr>
              <a:t>を実施することが大切です。</a:t>
            </a:r>
            <a:endParaRPr kumimoji="1" lang="en-US" altLang="ja-JP" sz="2400" b="1" dirty="0">
              <a:solidFill>
                <a:schemeClr val="tx1"/>
              </a:solidFill>
            </a:endParaRPr>
          </a:p>
        </p:txBody>
      </p:sp>
      <p:pic>
        <p:nvPicPr>
          <p:cNvPr id="6" name="図 5">
            <a:extLst>
              <a:ext uri="{FF2B5EF4-FFF2-40B4-BE49-F238E27FC236}">
                <a16:creationId xmlns:a16="http://schemas.microsoft.com/office/drawing/2014/main" id="{A0941FF5-FD76-BACE-46AC-0DBD6CAF088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78611" y="2326064"/>
            <a:ext cx="3883731" cy="3883731"/>
          </a:xfrm>
          <a:prstGeom prst="rect">
            <a:avLst/>
          </a:prstGeom>
        </p:spPr>
      </p:pic>
    </p:spTree>
    <p:extLst>
      <p:ext uri="{BB962C8B-B14F-4D97-AF65-F5344CB8AC3E}">
        <p14:creationId xmlns:p14="http://schemas.microsoft.com/office/powerpoint/2010/main" val="2093429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338F1-D4CF-E8D9-E2AE-433F29EB8827}"/>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3AB7B0E4-CDF0-9DE6-5ED2-F8F551481DED}"/>
              </a:ext>
            </a:extLst>
          </p:cNvPr>
          <p:cNvPicPr>
            <a:picLocks noChangeAspect="1"/>
          </p:cNvPicPr>
          <p:nvPr/>
        </p:nvPicPr>
        <p:blipFill>
          <a:blip r:embed="rId3">
            <a:alphaModFix amt="50000"/>
          </a:blip>
          <a:stretch>
            <a:fillRect/>
          </a:stretch>
        </p:blipFill>
        <p:spPr>
          <a:xfrm>
            <a:off x="125296" y="1186248"/>
            <a:ext cx="8893408" cy="5382431"/>
          </a:xfrm>
          <a:prstGeom prst="rect">
            <a:avLst/>
          </a:prstGeom>
        </p:spPr>
      </p:pic>
      <p:sp>
        <p:nvSpPr>
          <p:cNvPr id="4" name="正方形/長方形 3">
            <a:extLst>
              <a:ext uri="{FF2B5EF4-FFF2-40B4-BE49-F238E27FC236}">
                <a16:creationId xmlns:a16="http://schemas.microsoft.com/office/drawing/2014/main" id="{64733552-825D-F68F-5691-BDCC3B71C919}"/>
              </a:ext>
            </a:extLst>
          </p:cNvPr>
          <p:cNvSpPr/>
          <p:nvPr/>
        </p:nvSpPr>
        <p:spPr>
          <a:xfrm>
            <a:off x="0" y="241540"/>
            <a:ext cx="9144000" cy="707886"/>
          </a:xfrm>
          <a:prstGeom prst="rect">
            <a:avLst/>
          </a:prstGeom>
          <a:solidFill>
            <a:srgbClr val="29AF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ln w="0">
                <a:solidFill>
                  <a:schemeClr val="bg1">
                    <a:lumMod val="65000"/>
                  </a:schemeClr>
                </a:solidFill>
              </a:ln>
              <a:solidFill>
                <a:schemeClr val="tx1"/>
              </a:solidFill>
            </a:endParaRPr>
          </a:p>
        </p:txBody>
      </p:sp>
      <p:sp>
        <p:nvSpPr>
          <p:cNvPr id="5" name="正方形/長方形 4">
            <a:extLst>
              <a:ext uri="{FF2B5EF4-FFF2-40B4-BE49-F238E27FC236}">
                <a16:creationId xmlns:a16="http://schemas.microsoft.com/office/drawing/2014/main" id="{10CBA815-0C68-2259-5EF0-A9D167B53E39}"/>
              </a:ext>
            </a:extLst>
          </p:cNvPr>
          <p:cNvSpPr/>
          <p:nvPr/>
        </p:nvSpPr>
        <p:spPr>
          <a:xfrm>
            <a:off x="3425692" y="294268"/>
            <a:ext cx="2292615" cy="707886"/>
          </a:xfrm>
          <a:prstGeom prst="rect">
            <a:avLst/>
          </a:prstGeom>
          <a:noFill/>
        </p:spPr>
        <p:txBody>
          <a:bodyPr wrap="none" lIns="91440" tIns="45720" rIns="91440" bIns="45720">
            <a:spAutoFit/>
          </a:bodyPr>
          <a:lstStyle/>
          <a:p>
            <a:pPr algn="ctr"/>
            <a:r>
              <a:rPr lang="ja-JP" altLang="en-US" sz="4000" b="1" cap="none" spc="0" dirty="0">
                <a:ln w="3175">
                  <a:solidFill>
                    <a:schemeClr val="tx1"/>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一人</a:t>
            </a:r>
            <a:r>
              <a:rPr lang="en-US" altLang="ja-JP" sz="4000" b="1" cap="none" spc="0" dirty="0">
                <a:ln w="3175">
                  <a:solidFill>
                    <a:schemeClr val="tx1"/>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K Y </a:t>
            </a:r>
            <a:endParaRPr lang="ja-JP" altLang="en-US" sz="4000" b="1" cap="none" spc="0" dirty="0">
              <a:ln w="3175">
                <a:solidFill>
                  <a:schemeClr val="tx1"/>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19" name="吹き出し: 円形 18">
            <a:extLst>
              <a:ext uri="{FF2B5EF4-FFF2-40B4-BE49-F238E27FC236}">
                <a16:creationId xmlns:a16="http://schemas.microsoft.com/office/drawing/2014/main" id="{9FF9BB68-97F6-3EC1-4B6C-C9DBED229B63}"/>
              </a:ext>
            </a:extLst>
          </p:cNvPr>
          <p:cNvSpPr/>
          <p:nvPr/>
        </p:nvSpPr>
        <p:spPr>
          <a:xfrm>
            <a:off x="1413896" y="1116321"/>
            <a:ext cx="4902332" cy="1403935"/>
          </a:xfrm>
          <a:prstGeom prst="wedgeEllipseCallout">
            <a:avLst>
              <a:gd name="adj1" fmla="val -42185"/>
              <a:gd name="adj2" fmla="val 63141"/>
            </a:avLst>
          </a:prstGeom>
          <a:solidFill>
            <a:schemeClr val="accent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86CF597C-286A-18E3-3EE2-2B0154D7649F}"/>
              </a:ext>
            </a:extLst>
          </p:cNvPr>
          <p:cNvSpPr/>
          <p:nvPr/>
        </p:nvSpPr>
        <p:spPr>
          <a:xfrm>
            <a:off x="1625614" y="1565617"/>
            <a:ext cx="4409125" cy="584775"/>
          </a:xfrm>
          <a:prstGeom prst="rect">
            <a:avLst/>
          </a:prstGeom>
          <a:noFill/>
        </p:spPr>
        <p:txBody>
          <a:bodyPr wrap="square" lIns="91440" tIns="45720" rIns="91440" bIns="45720">
            <a:spAutoFit/>
          </a:bodyPr>
          <a:lstStyle/>
          <a:p>
            <a:pPr algn="ctr"/>
            <a:r>
              <a:rPr lang="en-US" altLang="ja-JP" sz="3200" b="1" dirty="0">
                <a:ln w="0"/>
                <a:solidFill>
                  <a:schemeClr val="bg1"/>
                </a:solidFill>
                <a:effectLst>
                  <a:outerShdw blurRad="38100" dist="19050" dir="2700000" algn="tl" rotWithShape="0">
                    <a:schemeClr val="dk1">
                      <a:alpha val="40000"/>
                    </a:schemeClr>
                  </a:outerShdw>
                </a:effectLst>
                <a:latin typeface="+mn-ea"/>
              </a:rPr>
              <a:t>KY</a:t>
            </a:r>
            <a:r>
              <a:rPr lang="ja-JP" altLang="en-US" sz="3200" b="1" dirty="0">
                <a:ln w="0"/>
                <a:solidFill>
                  <a:schemeClr val="bg1"/>
                </a:solidFill>
                <a:effectLst>
                  <a:outerShdw blurRad="38100" dist="19050" dir="2700000" algn="tl" rotWithShape="0">
                    <a:schemeClr val="dk1">
                      <a:alpha val="40000"/>
                    </a:schemeClr>
                  </a:outerShdw>
                </a:effectLst>
                <a:latin typeface="+mn-ea"/>
              </a:rPr>
              <a:t>活動の効果</a:t>
            </a:r>
          </a:p>
        </p:txBody>
      </p:sp>
      <p:sp>
        <p:nvSpPr>
          <p:cNvPr id="21" name="四角形: 角を丸くする 20">
            <a:extLst>
              <a:ext uri="{FF2B5EF4-FFF2-40B4-BE49-F238E27FC236}">
                <a16:creationId xmlns:a16="http://schemas.microsoft.com/office/drawing/2014/main" id="{4F4B36DD-3E7C-4287-C7CE-4D897078035E}"/>
              </a:ext>
            </a:extLst>
          </p:cNvPr>
          <p:cNvSpPr/>
          <p:nvPr/>
        </p:nvSpPr>
        <p:spPr>
          <a:xfrm>
            <a:off x="2192409" y="2779045"/>
            <a:ext cx="6517639" cy="648574"/>
          </a:xfrm>
          <a:prstGeom prst="roundRect">
            <a:avLst>
              <a:gd name="adj" fmla="val 3246"/>
            </a:avLst>
          </a:prstGeom>
          <a:solidFill>
            <a:schemeClr val="bg1"/>
          </a:solidFill>
          <a:ln>
            <a:noFill/>
          </a:ln>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marL="85725"/>
            <a:r>
              <a:rPr kumimoji="1" lang="ja-JP" altLang="en-US" sz="2400" b="1" dirty="0">
                <a:solidFill>
                  <a:schemeClr val="tx1">
                    <a:lumMod val="75000"/>
                    <a:lumOff val="25000"/>
                  </a:schemeClr>
                </a:solidFill>
                <a:effectLst>
                  <a:outerShdw blurRad="50800" dist="38100" dir="2700000" algn="tl" rotWithShape="0">
                    <a:prstClr val="black">
                      <a:alpha val="40000"/>
                    </a:prstClr>
                  </a:outerShdw>
                </a:effectLst>
                <a:latin typeface="+mn-ea"/>
              </a:rPr>
              <a:t>　　安全に対する意識の向上</a:t>
            </a:r>
          </a:p>
        </p:txBody>
      </p:sp>
      <p:sp>
        <p:nvSpPr>
          <p:cNvPr id="18" name="正方形/長方形 17">
            <a:extLst>
              <a:ext uri="{FF2B5EF4-FFF2-40B4-BE49-F238E27FC236}">
                <a16:creationId xmlns:a16="http://schemas.microsoft.com/office/drawing/2014/main" id="{7E282442-0901-6547-E6EE-4B276E427BFC}"/>
              </a:ext>
            </a:extLst>
          </p:cNvPr>
          <p:cNvSpPr/>
          <p:nvPr/>
        </p:nvSpPr>
        <p:spPr>
          <a:xfrm>
            <a:off x="2321805" y="2779045"/>
            <a:ext cx="505968" cy="648574"/>
          </a:xfrm>
          <a:prstGeom prst="rect">
            <a:avLst/>
          </a:prstGeom>
          <a:solidFill>
            <a:srgbClr val="4F8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45216FB9-1055-953A-74E4-EC62945C24CA}"/>
              </a:ext>
            </a:extLst>
          </p:cNvPr>
          <p:cNvSpPr txBox="1"/>
          <p:nvPr/>
        </p:nvSpPr>
        <p:spPr>
          <a:xfrm>
            <a:off x="2337303" y="2896027"/>
            <a:ext cx="505968" cy="461665"/>
          </a:xfrm>
          <a:prstGeom prst="rect">
            <a:avLst/>
          </a:prstGeom>
          <a:noFill/>
        </p:spPr>
        <p:txBody>
          <a:bodyPr wrap="square">
            <a:spAutoFit/>
          </a:bodyPr>
          <a:lstStyle/>
          <a:p>
            <a:r>
              <a:rPr kumimoji="1" lang="ja-JP" altLang="en-US" sz="2400" b="1" dirty="0">
                <a:solidFill>
                  <a:schemeClr val="bg1"/>
                </a:solidFill>
                <a:effectLst>
                  <a:outerShdw blurRad="50800" dist="38100" dir="2700000" algn="tl" rotWithShape="0">
                    <a:prstClr val="black">
                      <a:alpha val="40000"/>
                    </a:prstClr>
                  </a:outerShdw>
                </a:effectLst>
                <a:latin typeface="+mn-ea"/>
              </a:rPr>
              <a:t>１</a:t>
            </a:r>
            <a:endParaRPr lang="ja-JP" altLang="en-US" sz="2400" dirty="0"/>
          </a:p>
        </p:txBody>
      </p:sp>
      <p:sp>
        <p:nvSpPr>
          <p:cNvPr id="27" name="四角形: 角を丸くする 26">
            <a:extLst>
              <a:ext uri="{FF2B5EF4-FFF2-40B4-BE49-F238E27FC236}">
                <a16:creationId xmlns:a16="http://schemas.microsoft.com/office/drawing/2014/main" id="{D017F3C4-D5ED-D18D-281F-4AEEEABD1F29}"/>
              </a:ext>
            </a:extLst>
          </p:cNvPr>
          <p:cNvSpPr/>
          <p:nvPr/>
        </p:nvSpPr>
        <p:spPr>
          <a:xfrm>
            <a:off x="2192409" y="3594514"/>
            <a:ext cx="6517639" cy="648574"/>
          </a:xfrm>
          <a:prstGeom prst="roundRect">
            <a:avLst>
              <a:gd name="adj" fmla="val 3246"/>
            </a:avLst>
          </a:prstGeom>
          <a:solidFill>
            <a:schemeClr val="bg1"/>
          </a:solidFill>
          <a:ln>
            <a:noFill/>
          </a:ln>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marL="85725"/>
            <a:r>
              <a:rPr kumimoji="1" lang="ja-JP" altLang="en-US" sz="2400" b="1" dirty="0">
                <a:solidFill>
                  <a:schemeClr val="tx1">
                    <a:lumMod val="75000"/>
                    <a:lumOff val="25000"/>
                  </a:schemeClr>
                </a:solidFill>
                <a:effectLst>
                  <a:outerShdw blurRad="50800" dist="38100" dir="2700000" algn="tl" rotWithShape="0">
                    <a:prstClr val="black">
                      <a:alpha val="40000"/>
                    </a:prstClr>
                  </a:outerShdw>
                </a:effectLst>
                <a:latin typeface="+mn-ea"/>
              </a:rPr>
              <a:t>　　危険に対する感受性や集中力の向上</a:t>
            </a:r>
          </a:p>
        </p:txBody>
      </p:sp>
      <p:sp>
        <p:nvSpPr>
          <p:cNvPr id="28" name="正方形/長方形 27">
            <a:extLst>
              <a:ext uri="{FF2B5EF4-FFF2-40B4-BE49-F238E27FC236}">
                <a16:creationId xmlns:a16="http://schemas.microsoft.com/office/drawing/2014/main" id="{12C4CD96-A838-67D3-63FE-85BD5602EB23}"/>
              </a:ext>
            </a:extLst>
          </p:cNvPr>
          <p:cNvSpPr/>
          <p:nvPr/>
        </p:nvSpPr>
        <p:spPr>
          <a:xfrm>
            <a:off x="2321805" y="3594514"/>
            <a:ext cx="505968" cy="648574"/>
          </a:xfrm>
          <a:prstGeom prst="rect">
            <a:avLst/>
          </a:prstGeom>
          <a:solidFill>
            <a:srgbClr val="4F8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0DE74348-75BD-EFAE-E194-AC5BECE7B2A4}"/>
              </a:ext>
            </a:extLst>
          </p:cNvPr>
          <p:cNvSpPr txBox="1"/>
          <p:nvPr/>
        </p:nvSpPr>
        <p:spPr>
          <a:xfrm>
            <a:off x="2337303" y="3711496"/>
            <a:ext cx="505968" cy="461665"/>
          </a:xfrm>
          <a:prstGeom prst="rect">
            <a:avLst/>
          </a:prstGeom>
          <a:noFill/>
        </p:spPr>
        <p:txBody>
          <a:bodyPr wrap="square">
            <a:spAutoFit/>
          </a:bodyPr>
          <a:lstStyle/>
          <a:p>
            <a:r>
              <a:rPr kumimoji="1" lang="ja-JP" altLang="en-US" sz="2400" b="1" dirty="0">
                <a:solidFill>
                  <a:schemeClr val="bg1"/>
                </a:solidFill>
                <a:effectLst>
                  <a:outerShdw blurRad="50800" dist="38100" dir="2700000" algn="tl" rotWithShape="0">
                    <a:prstClr val="black">
                      <a:alpha val="40000"/>
                    </a:prstClr>
                  </a:outerShdw>
                </a:effectLst>
                <a:latin typeface="+mn-ea"/>
              </a:rPr>
              <a:t>２</a:t>
            </a:r>
            <a:endParaRPr lang="ja-JP" altLang="en-US" sz="2400" dirty="0"/>
          </a:p>
        </p:txBody>
      </p:sp>
      <p:sp>
        <p:nvSpPr>
          <p:cNvPr id="30" name="四角形: 角を丸くする 29">
            <a:extLst>
              <a:ext uri="{FF2B5EF4-FFF2-40B4-BE49-F238E27FC236}">
                <a16:creationId xmlns:a16="http://schemas.microsoft.com/office/drawing/2014/main" id="{7F2528FF-75C0-D9E9-E393-6D9D4E9FE8AB}"/>
              </a:ext>
            </a:extLst>
          </p:cNvPr>
          <p:cNvSpPr/>
          <p:nvPr/>
        </p:nvSpPr>
        <p:spPr>
          <a:xfrm>
            <a:off x="2192409" y="4438618"/>
            <a:ext cx="6517639" cy="648574"/>
          </a:xfrm>
          <a:prstGeom prst="roundRect">
            <a:avLst>
              <a:gd name="adj" fmla="val 3246"/>
            </a:avLst>
          </a:prstGeom>
          <a:solidFill>
            <a:schemeClr val="bg1"/>
          </a:solidFill>
          <a:ln>
            <a:noFill/>
          </a:ln>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marL="85725"/>
            <a:r>
              <a:rPr kumimoji="1" lang="ja-JP" altLang="en-US" sz="2400" b="1" dirty="0">
                <a:solidFill>
                  <a:schemeClr val="tx1">
                    <a:lumMod val="75000"/>
                    <a:lumOff val="25000"/>
                  </a:schemeClr>
                </a:solidFill>
                <a:effectLst>
                  <a:outerShdw blurRad="50800" dist="38100" dir="2700000" algn="tl" rotWithShape="0">
                    <a:prstClr val="black">
                      <a:alpha val="40000"/>
                    </a:prstClr>
                  </a:outerShdw>
                </a:effectLst>
                <a:latin typeface="+mn-ea"/>
              </a:rPr>
              <a:t>　　問題解決力の向上</a:t>
            </a:r>
          </a:p>
        </p:txBody>
      </p:sp>
      <p:sp>
        <p:nvSpPr>
          <p:cNvPr id="31" name="正方形/長方形 30">
            <a:extLst>
              <a:ext uri="{FF2B5EF4-FFF2-40B4-BE49-F238E27FC236}">
                <a16:creationId xmlns:a16="http://schemas.microsoft.com/office/drawing/2014/main" id="{9155E8D8-39E2-042D-85FA-AD456F5CEE9D}"/>
              </a:ext>
            </a:extLst>
          </p:cNvPr>
          <p:cNvSpPr/>
          <p:nvPr/>
        </p:nvSpPr>
        <p:spPr>
          <a:xfrm>
            <a:off x="2321805" y="4438618"/>
            <a:ext cx="505968" cy="648574"/>
          </a:xfrm>
          <a:prstGeom prst="rect">
            <a:avLst/>
          </a:prstGeom>
          <a:solidFill>
            <a:srgbClr val="4F8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08EBB296-3EF8-0E4D-4B1E-EDE1FD22253B}"/>
              </a:ext>
            </a:extLst>
          </p:cNvPr>
          <p:cNvSpPr txBox="1"/>
          <p:nvPr/>
        </p:nvSpPr>
        <p:spPr>
          <a:xfrm>
            <a:off x="2337303" y="4555600"/>
            <a:ext cx="505968" cy="461665"/>
          </a:xfrm>
          <a:prstGeom prst="rect">
            <a:avLst/>
          </a:prstGeom>
          <a:noFill/>
        </p:spPr>
        <p:txBody>
          <a:bodyPr wrap="square">
            <a:spAutoFit/>
          </a:bodyPr>
          <a:lstStyle/>
          <a:p>
            <a:r>
              <a:rPr kumimoji="1" lang="ja-JP" altLang="en-US" sz="2400" b="1" dirty="0">
                <a:solidFill>
                  <a:schemeClr val="bg1"/>
                </a:solidFill>
                <a:effectLst>
                  <a:outerShdw blurRad="50800" dist="38100" dir="2700000" algn="tl" rotWithShape="0">
                    <a:prstClr val="black">
                      <a:alpha val="40000"/>
                    </a:prstClr>
                  </a:outerShdw>
                </a:effectLst>
                <a:latin typeface="+mn-ea"/>
              </a:rPr>
              <a:t>３</a:t>
            </a:r>
            <a:endParaRPr lang="ja-JP" altLang="en-US" sz="2400" dirty="0"/>
          </a:p>
        </p:txBody>
      </p:sp>
      <p:sp>
        <p:nvSpPr>
          <p:cNvPr id="33" name="四角形: 角を丸くする 32">
            <a:extLst>
              <a:ext uri="{FF2B5EF4-FFF2-40B4-BE49-F238E27FC236}">
                <a16:creationId xmlns:a16="http://schemas.microsoft.com/office/drawing/2014/main" id="{436D3665-3061-BC56-9CB1-C3B221C3560F}"/>
              </a:ext>
            </a:extLst>
          </p:cNvPr>
          <p:cNvSpPr/>
          <p:nvPr/>
        </p:nvSpPr>
        <p:spPr>
          <a:xfrm>
            <a:off x="2192409" y="5305199"/>
            <a:ext cx="6517639" cy="648574"/>
          </a:xfrm>
          <a:prstGeom prst="roundRect">
            <a:avLst>
              <a:gd name="adj" fmla="val 3246"/>
            </a:avLst>
          </a:prstGeom>
          <a:solidFill>
            <a:schemeClr val="bg1"/>
          </a:solidFill>
          <a:ln>
            <a:noFill/>
          </a:ln>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marL="85725"/>
            <a:r>
              <a:rPr kumimoji="1" lang="ja-JP" altLang="en-US" sz="2400" b="1" dirty="0">
                <a:solidFill>
                  <a:schemeClr val="tx1">
                    <a:lumMod val="75000"/>
                    <a:lumOff val="25000"/>
                  </a:schemeClr>
                </a:solidFill>
                <a:effectLst>
                  <a:outerShdw blurRad="50800" dist="38100" dir="2700000" algn="tl" rotWithShape="0">
                    <a:prstClr val="black">
                      <a:alpha val="40000"/>
                    </a:prstClr>
                  </a:outerShdw>
                </a:effectLst>
                <a:latin typeface="+mn-ea"/>
              </a:rPr>
              <a:t>　　安全行動に対する実行力の向上</a:t>
            </a:r>
          </a:p>
        </p:txBody>
      </p:sp>
      <p:sp>
        <p:nvSpPr>
          <p:cNvPr id="34" name="正方形/長方形 33">
            <a:extLst>
              <a:ext uri="{FF2B5EF4-FFF2-40B4-BE49-F238E27FC236}">
                <a16:creationId xmlns:a16="http://schemas.microsoft.com/office/drawing/2014/main" id="{11E75602-7C9C-889D-31B4-C060F1F301E1}"/>
              </a:ext>
            </a:extLst>
          </p:cNvPr>
          <p:cNvSpPr/>
          <p:nvPr/>
        </p:nvSpPr>
        <p:spPr>
          <a:xfrm>
            <a:off x="2321805" y="5305199"/>
            <a:ext cx="505968" cy="648574"/>
          </a:xfrm>
          <a:prstGeom prst="rect">
            <a:avLst/>
          </a:prstGeom>
          <a:solidFill>
            <a:srgbClr val="4F8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テキスト ボックス 34">
            <a:extLst>
              <a:ext uri="{FF2B5EF4-FFF2-40B4-BE49-F238E27FC236}">
                <a16:creationId xmlns:a16="http://schemas.microsoft.com/office/drawing/2014/main" id="{D39A2BD8-6268-DD4F-485C-2EB59D882447}"/>
              </a:ext>
            </a:extLst>
          </p:cNvPr>
          <p:cNvSpPr txBox="1"/>
          <p:nvPr/>
        </p:nvSpPr>
        <p:spPr>
          <a:xfrm>
            <a:off x="2337303" y="5422181"/>
            <a:ext cx="505968" cy="461665"/>
          </a:xfrm>
          <a:prstGeom prst="rect">
            <a:avLst/>
          </a:prstGeom>
          <a:noFill/>
        </p:spPr>
        <p:txBody>
          <a:bodyPr wrap="square">
            <a:spAutoFit/>
          </a:bodyPr>
          <a:lstStyle/>
          <a:p>
            <a:r>
              <a:rPr kumimoji="1" lang="ja-JP" altLang="en-US" sz="2400" b="1" dirty="0">
                <a:solidFill>
                  <a:schemeClr val="bg1"/>
                </a:solidFill>
                <a:effectLst>
                  <a:outerShdw blurRad="50800" dist="38100" dir="2700000" algn="tl" rotWithShape="0">
                    <a:prstClr val="black">
                      <a:alpha val="40000"/>
                    </a:prstClr>
                  </a:outerShdw>
                </a:effectLst>
                <a:latin typeface="+mn-ea"/>
              </a:rPr>
              <a:t>４</a:t>
            </a:r>
            <a:endParaRPr lang="ja-JP" altLang="en-US" sz="2400" dirty="0"/>
          </a:p>
        </p:txBody>
      </p:sp>
      <p:pic>
        <p:nvPicPr>
          <p:cNvPr id="3" name="図 2">
            <a:extLst>
              <a:ext uri="{FF2B5EF4-FFF2-40B4-BE49-F238E27FC236}">
                <a16:creationId xmlns:a16="http://schemas.microsoft.com/office/drawing/2014/main" id="{069A8A4F-B865-999D-DD09-7A91572C2CC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78611" y="2326064"/>
            <a:ext cx="3883731" cy="3883731"/>
          </a:xfrm>
          <a:prstGeom prst="rect">
            <a:avLst/>
          </a:prstGeom>
        </p:spPr>
      </p:pic>
    </p:spTree>
    <p:extLst>
      <p:ext uri="{BB962C8B-B14F-4D97-AF65-F5344CB8AC3E}">
        <p14:creationId xmlns:p14="http://schemas.microsoft.com/office/powerpoint/2010/main" val="55722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96F50-5C4A-1EC3-5305-56349689D70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80E25C-658B-EB9E-1E69-CA001C95F8C4}"/>
              </a:ext>
            </a:extLst>
          </p:cNvPr>
          <p:cNvSpPr/>
          <p:nvPr/>
        </p:nvSpPr>
        <p:spPr>
          <a:xfrm>
            <a:off x="0" y="241540"/>
            <a:ext cx="9144000" cy="707886"/>
          </a:xfrm>
          <a:prstGeom prst="rect">
            <a:avLst/>
          </a:prstGeom>
          <a:solidFill>
            <a:srgbClr val="29AF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ln w="0">
                <a:solidFill>
                  <a:schemeClr val="bg1">
                    <a:lumMod val="65000"/>
                  </a:schemeClr>
                </a:solidFill>
              </a:ln>
              <a:solidFill>
                <a:schemeClr val="tx1"/>
              </a:solidFill>
            </a:endParaRPr>
          </a:p>
        </p:txBody>
      </p:sp>
      <p:sp>
        <p:nvSpPr>
          <p:cNvPr id="5" name="正方形/長方形 4">
            <a:extLst>
              <a:ext uri="{FF2B5EF4-FFF2-40B4-BE49-F238E27FC236}">
                <a16:creationId xmlns:a16="http://schemas.microsoft.com/office/drawing/2014/main" id="{1424EB21-5AC6-097F-3AA2-6FED92CF9EA3}"/>
              </a:ext>
            </a:extLst>
          </p:cNvPr>
          <p:cNvSpPr/>
          <p:nvPr/>
        </p:nvSpPr>
        <p:spPr>
          <a:xfrm>
            <a:off x="3425692" y="294268"/>
            <a:ext cx="2292615" cy="707886"/>
          </a:xfrm>
          <a:prstGeom prst="rect">
            <a:avLst/>
          </a:prstGeom>
          <a:noFill/>
        </p:spPr>
        <p:txBody>
          <a:bodyPr wrap="none" lIns="91440" tIns="45720" rIns="91440" bIns="45720">
            <a:spAutoFit/>
          </a:bodyPr>
          <a:lstStyle/>
          <a:p>
            <a:pPr algn="ctr"/>
            <a:r>
              <a:rPr lang="ja-JP" altLang="en-US" sz="4000" b="1" cap="none" spc="0" dirty="0">
                <a:ln w="3175">
                  <a:solidFill>
                    <a:schemeClr val="tx1"/>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一人</a:t>
            </a:r>
            <a:r>
              <a:rPr lang="en-US" altLang="ja-JP" sz="4000" b="1" cap="none" spc="0" dirty="0">
                <a:ln w="3175">
                  <a:solidFill>
                    <a:schemeClr val="tx1"/>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K Y </a:t>
            </a:r>
            <a:endParaRPr lang="ja-JP" altLang="en-US" sz="4000" b="1" cap="none" spc="0" dirty="0">
              <a:ln w="3175">
                <a:solidFill>
                  <a:schemeClr val="tx1"/>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A65D777D-AB85-9A10-76E5-EEF7D2DC58A4}"/>
              </a:ext>
            </a:extLst>
          </p:cNvPr>
          <p:cNvSpPr txBox="1"/>
          <p:nvPr/>
        </p:nvSpPr>
        <p:spPr>
          <a:xfrm>
            <a:off x="569045" y="2721114"/>
            <a:ext cx="8005908" cy="707886"/>
          </a:xfrm>
          <a:prstGeom prst="rect">
            <a:avLst/>
          </a:prstGeom>
          <a:noFill/>
        </p:spPr>
        <p:txBody>
          <a:bodyPr wrap="square" anchor="b">
            <a:spAutoFit/>
          </a:bodyPr>
          <a:lstStyle/>
          <a:p>
            <a:pPr algn="r"/>
            <a:r>
              <a:rPr lang="ja-JP" altLang="en-US" sz="4000" b="1" dirty="0">
                <a:ln>
                  <a:solidFill>
                    <a:schemeClr val="bg1"/>
                  </a:solidFill>
                </a:ln>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一人ＫＹ</a:t>
            </a:r>
            <a:r>
              <a:rPr lang="ja-JP" altLang="en-US" sz="3600" b="1" dirty="0">
                <a:ln>
                  <a:solidFill>
                    <a:schemeClr val="bg1"/>
                  </a:solidFill>
                </a:ln>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ja-JP" altLang="en-US" sz="3200" b="1" dirty="0">
                <a:ln>
                  <a:solidFill>
                    <a:schemeClr val="bg1"/>
                  </a:solidFill>
                </a:ln>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ja-JP" altLang="en-US" sz="4000" b="1" dirty="0">
                <a:ln>
                  <a:solidFill>
                    <a:schemeClr val="bg1"/>
                  </a:solidFill>
                </a:ln>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その気づきが自分を守る</a:t>
            </a:r>
            <a:r>
              <a:rPr lang="ja-JP" altLang="en-US" sz="4000" b="1" dirty="0">
                <a:ln w="3175">
                  <a:solidFill>
                    <a:schemeClr val="bg1"/>
                  </a:solidFill>
                </a:ln>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endParaRPr lang="ja-JP" altLang="en-US" sz="2800" dirty="0">
              <a:solidFill>
                <a:srgbClr val="C00000"/>
              </a:solidFill>
              <a:latin typeface="HGP創英角ｺﾞｼｯｸUB" panose="020B0900000000000000" pitchFamily="50" charset="-128"/>
              <a:ea typeface="HGP創英角ｺﾞｼｯｸUB" panose="020B0900000000000000" pitchFamily="50" charset="-128"/>
            </a:endParaRPr>
          </a:p>
        </p:txBody>
      </p:sp>
      <p:pic>
        <p:nvPicPr>
          <p:cNvPr id="7" name="図 6">
            <a:extLst>
              <a:ext uri="{FF2B5EF4-FFF2-40B4-BE49-F238E27FC236}">
                <a16:creationId xmlns:a16="http://schemas.microsoft.com/office/drawing/2014/main" id="{0F9E751F-6884-DB11-5258-4DBF4A167FCB}"/>
              </a:ext>
            </a:extLst>
          </p:cNvPr>
          <p:cNvPicPr>
            <a:picLocks noChangeAspect="1"/>
          </p:cNvPicPr>
          <p:nvPr/>
        </p:nvPicPr>
        <p:blipFill>
          <a:blip r:embed="rId3"/>
          <a:stretch>
            <a:fillRect/>
          </a:stretch>
        </p:blipFill>
        <p:spPr>
          <a:xfrm>
            <a:off x="6620972" y="3975526"/>
            <a:ext cx="2319828" cy="2640934"/>
          </a:xfrm>
          <a:prstGeom prst="rect">
            <a:avLst/>
          </a:prstGeom>
        </p:spPr>
      </p:pic>
    </p:spTree>
    <p:extLst>
      <p:ext uri="{BB962C8B-B14F-4D97-AF65-F5344CB8AC3E}">
        <p14:creationId xmlns:p14="http://schemas.microsoft.com/office/powerpoint/2010/main" val="1368028310"/>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15333</TotalTime>
  <Words>1801</Words>
  <Application>Microsoft Office PowerPoint</Application>
  <PresentationFormat>画面に合わせる (4:3)</PresentationFormat>
  <Paragraphs>285</Paragraphs>
  <Slides>19</Slides>
  <Notes>19</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19</vt:i4>
      </vt:variant>
    </vt:vector>
  </HeadingPairs>
  <TitlesOfParts>
    <vt:vector size="30" baseType="lpstr">
      <vt:lpstr>BIZ UDゴシック</vt:lpstr>
      <vt:lpstr>HGP創英角ｺﾞｼｯｸUB</vt:lpstr>
      <vt:lpstr>HGSｺﾞｼｯｸE</vt:lpstr>
      <vt:lpstr>ＭＳ ゴシック</vt:lpstr>
      <vt:lpstr>メイリオ</vt:lpstr>
      <vt:lpstr>游ゴシック</vt:lpstr>
      <vt:lpstr>游ゴシック Light</vt:lpstr>
      <vt:lpstr>Arial</vt:lpstr>
      <vt:lpstr>Calibri</vt:lpstr>
      <vt:lpstr>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KS-01</dc:creator>
  <cp:lastModifiedBy>大野 友裕</cp:lastModifiedBy>
  <cp:revision>524</cp:revision>
  <cp:lastPrinted>2023-03-28T03:59:57Z</cp:lastPrinted>
  <dcterms:created xsi:type="dcterms:W3CDTF">2020-02-18T03:02:22Z</dcterms:created>
  <dcterms:modified xsi:type="dcterms:W3CDTF">2024-04-16T07:30:23Z</dcterms:modified>
</cp:coreProperties>
</file>