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handoutMasterIdLst>
    <p:handoutMasterId r:id="rId25"/>
  </p:handoutMasterIdLst>
  <p:sldIdLst>
    <p:sldId id="256" r:id="rId3"/>
    <p:sldId id="390" r:id="rId4"/>
    <p:sldId id="372" r:id="rId5"/>
    <p:sldId id="373" r:id="rId6"/>
    <p:sldId id="375" r:id="rId7"/>
    <p:sldId id="374" r:id="rId8"/>
    <p:sldId id="391" r:id="rId9"/>
    <p:sldId id="379" r:id="rId10"/>
    <p:sldId id="381" r:id="rId11"/>
    <p:sldId id="382" r:id="rId12"/>
    <p:sldId id="377" r:id="rId13"/>
    <p:sldId id="384" r:id="rId14"/>
    <p:sldId id="378" r:id="rId15"/>
    <p:sldId id="385" r:id="rId16"/>
    <p:sldId id="386" r:id="rId17"/>
    <p:sldId id="387" r:id="rId18"/>
    <p:sldId id="388" r:id="rId19"/>
    <p:sldId id="389" r:id="rId20"/>
    <p:sldId id="383" r:id="rId21"/>
    <p:sldId id="394" r:id="rId22"/>
    <p:sldId id="392" r:id="rId2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45B"/>
    <a:srgbClr val="FFF065"/>
    <a:srgbClr val="FFC000"/>
    <a:srgbClr val="FF603B"/>
    <a:srgbClr val="F2F2F2"/>
    <a:srgbClr val="FF5050"/>
    <a:srgbClr val="FF6600"/>
    <a:srgbClr val="007E4E"/>
    <a:srgbClr val="BF9000"/>
    <a:srgbClr val="F3BA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265" autoAdjust="0"/>
    <p:restoredTop sz="70763" autoAdjust="0"/>
  </p:normalViewPr>
  <p:slideViewPr>
    <p:cSldViewPr snapToGrid="0">
      <p:cViewPr varScale="1">
        <p:scale>
          <a:sx n="78" d="100"/>
          <a:sy n="78" d="100"/>
        </p:scale>
        <p:origin x="2574"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778"/>
    </p:cViewPr>
  </p:sorterViewPr>
  <p:notesViewPr>
    <p:cSldViewPr snapToGrid="0">
      <p:cViewPr varScale="1">
        <p:scale>
          <a:sx n="79" d="100"/>
          <a:sy n="79" d="100"/>
        </p:scale>
        <p:origin x="39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53C6AEF-E56A-46E9-9D8C-4747ABE1736A}"/>
              </a:ext>
            </a:extLst>
          </p:cNvPr>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07B897B-F254-4CC6-B3FA-A3A18D5E7FEA}"/>
              </a:ext>
            </a:extLst>
          </p:cNvPr>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923D9027-6DAA-48DA-9D69-7F70320E1A43}" type="slidenum">
              <a:rPr kumimoji="1" lang="ja-JP" altLang="en-US" smtClean="0"/>
              <a:t>‹#›</a:t>
            </a:fld>
            <a:endParaRPr kumimoji="1" lang="ja-JP" altLang="en-US"/>
          </a:p>
        </p:txBody>
      </p:sp>
    </p:spTree>
    <p:extLst>
      <p:ext uri="{BB962C8B-B14F-4D97-AF65-F5344CB8AC3E}">
        <p14:creationId xmlns:p14="http://schemas.microsoft.com/office/powerpoint/2010/main" val="994783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19" tIns="45710" rIns="91419" bIns="45710" rtlCol="0"/>
          <a:lstStyle>
            <a:lvl1pPr algn="l">
              <a:defRPr sz="1200"/>
            </a:lvl1pPr>
          </a:lstStyle>
          <a:p>
            <a:r>
              <a:rPr kumimoji="1" lang="ja-JP" altLang="en-US"/>
              <a:t>建災防川越分会　安全衛生大会</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日付プレースホルダー 2"/>
          <p:cNvSpPr>
            <a:spLocks noGrp="1"/>
          </p:cNvSpPr>
          <p:nvPr>
            <p:ph type="dt" idx="1"/>
          </p:nvPr>
        </p:nvSpPr>
        <p:spPr>
          <a:xfrm>
            <a:off x="3815374" y="1"/>
            <a:ext cx="2918831" cy="495029"/>
          </a:xfrm>
          <a:prstGeom prst="rect">
            <a:avLst/>
          </a:prstGeom>
        </p:spPr>
        <p:txBody>
          <a:bodyPr vert="horz" lIns="91419" tIns="45710" rIns="91419" bIns="45710" rtlCol="0"/>
          <a:lstStyle>
            <a:lvl1pPr algn="r">
              <a:defRPr sz="1200">
                <a:latin typeface="ＭＳ ゴシック" panose="020B0609070205080204" pitchFamily="49" charset="-128"/>
                <a:ea typeface="ＭＳ ゴシック" panose="020B0609070205080204" pitchFamily="49" charset="-128"/>
              </a:defRPr>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9" tIns="45710" rIns="91419" bIns="4571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19" tIns="45710" rIns="91419"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19" tIns="45710" rIns="91419"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19" tIns="45710" rIns="91419" bIns="45710" rtlCol="0" anchor="b"/>
          <a:lstStyle>
            <a:lvl1pPr algn="r">
              <a:defRPr sz="1200"/>
            </a:lvl1pPr>
          </a:lstStyle>
          <a:p>
            <a:fld id="{6594EDB7-4199-4A79-B932-CD41BF2B76E5}" type="slidenum">
              <a:rPr kumimoji="1" lang="ja-JP" altLang="en-US" smtClean="0"/>
              <a:t>‹#›</a:t>
            </a:fld>
            <a:endParaRPr kumimoji="1" lang="ja-JP" altLang="en-US"/>
          </a:p>
        </p:txBody>
      </p:sp>
    </p:spTree>
    <p:extLst>
      <p:ext uri="{BB962C8B-B14F-4D97-AF65-F5344CB8AC3E}">
        <p14:creationId xmlns:p14="http://schemas.microsoft.com/office/powerpoint/2010/main" val="17480147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18300" cy="5040313"/>
          </a:xfrm>
        </p:spPr>
      </p:sp>
      <p:sp>
        <p:nvSpPr>
          <p:cNvPr id="3" name="ノート プレースホルダー 2"/>
          <p:cNvSpPr>
            <a:spLocks noGrp="1"/>
          </p:cNvSpPr>
          <p:nvPr>
            <p:ph type="body" idx="1"/>
          </p:nvPr>
        </p:nvSpPr>
        <p:spPr>
          <a:xfrm>
            <a:off x="133236" y="5249983"/>
            <a:ext cx="6466116" cy="4320000"/>
          </a:xfrm>
        </p:spPr>
        <p:txBody>
          <a:bodyPr/>
          <a:lstStyle/>
          <a:p>
            <a:r>
              <a:rPr lang="en-US" altLang="ja-JP" sz="1400" b="0" dirty="0">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発表者挨拶</a:t>
            </a:r>
            <a:r>
              <a:rPr lang="en-US" altLang="ja-JP" sz="1400" b="0" dirty="0">
                <a:latin typeface="BIZ UDゴシック" panose="020B0400000000000000" pitchFamily="49" charset="-128"/>
                <a:ea typeface="BIZ UDゴシック" panose="020B0400000000000000" pitchFamily="49" charset="-128"/>
              </a:rPr>
              <a:t>》</a:t>
            </a: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ただいま、ご紹介いただきました</a:t>
            </a:r>
            <a:r>
              <a:rPr lang="en-US" altLang="ja-JP" sz="1400" b="0" dirty="0">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a:t>
            </a:r>
            <a:r>
              <a:rPr lang="en-US" altLang="ja-JP" sz="1400" b="0" dirty="0">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と申します。</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本年度は、昨年度まで３年間実施した「ヒヤリ・ハット活動推進運動 埼玉」にかえ、新たに「一人ＫＹ推進運動 埼玉」を実施していく事といたしました。</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それでは、これより本運動についてご説明をいたします。</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en-US" altLang="ja-JP" sz="1400" b="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a:t>
            </a:fld>
            <a:endParaRPr kumimoji="1" lang="ja-JP" altLang="en-US"/>
          </a:p>
        </p:txBody>
      </p:sp>
    </p:spTree>
    <p:extLst>
      <p:ext uri="{BB962C8B-B14F-4D97-AF65-F5344CB8AC3E}">
        <p14:creationId xmlns:p14="http://schemas.microsoft.com/office/powerpoint/2010/main" val="386739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8" y="0"/>
            <a:ext cx="6731001" cy="5048250"/>
          </a:xfrm>
        </p:spPr>
      </p:sp>
      <p:sp>
        <p:nvSpPr>
          <p:cNvPr id="3" name="ノート プレースホルダー 2"/>
          <p:cNvSpPr>
            <a:spLocks noGrp="1"/>
          </p:cNvSpPr>
          <p:nvPr>
            <p:ph type="body" idx="1"/>
          </p:nvPr>
        </p:nvSpPr>
        <p:spPr>
          <a:xfrm>
            <a:off x="124936" y="5267337"/>
            <a:ext cx="6458743" cy="4413111"/>
          </a:xfrm>
        </p:spPr>
        <p:txBody>
          <a:bodyPr/>
          <a:lstStyle/>
          <a:p>
            <a:r>
              <a:rPr kumimoji="1" lang="ja-JP" altLang="en-US" sz="1400" dirty="0">
                <a:latin typeface="BIZ UDゴシック" panose="020B0400000000000000" pitchFamily="49" charset="-128"/>
                <a:ea typeface="BIZ UDゴシック" panose="020B0400000000000000" pitchFamily="49" charset="-128"/>
              </a:rPr>
              <a:t>「一人ＫＹ　その気づきが自分を守る！」</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この言葉を念頭に、建災防埼玉県支部においては、「一人ＫＹ推進運動埼玉」を積極的に推進していくことといたしました。</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10</a:t>
            </a:fld>
            <a:endParaRPr kumimoji="1" lang="ja-JP" altLang="en-US"/>
          </a:p>
        </p:txBody>
      </p:sp>
    </p:spTree>
    <p:extLst>
      <p:ext uri="{BB962C8B-B14F-4D97-AF65-F5344CB8AC3E}">
        <p14:creationId xmlns:p14="http://schemas.microsoft.com/office/powerpoint/2010/main" val="37928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8" y="0"/>
            <a:ext cx="6737351" cy="5053013"/>
          </a:xfrm>
        </p:spPr>
      </p:sp>
      <p:sp>
        <p:nvSpPr>
          <p:cNvPr id="3" name="ノート プレースホルダー 2"/>
          <p:cNvSpPr>
            <a:spLocks noGrp="1"/>
          </p:cNvSpPr>
          <p:nvPr>
            <p:ph type="body" idx="1"/>
          </p:nvPr>
        </p:nvSpPr>
        <p:spPr>
          <a:xfrm>
            <a:off x="156003" y="5266943"/>
            <a:ext cx="6422167" cy="4438979"/>
          </a:xfrm>
        </p:spPr>
        <p:txBody>
          <a:bodyPr/>
          <a:lstStyle/>
          <a:p>
            <a:r>
              <a:rPr kumimoji="1" lang="ja-JP" altLang="en-US" sz="1400" dirty="0">
                <a:latin typeface="BIZ UDゴシック" panose="020B0400000000000000" pitchFamily="49" charset="-128"/>
                <a:ea typeface="BIZ UDゴシック" panose="020B0400000000000000" pitchFamily="49" charset="-128"/>
              </a:rPr>
              <a:t>それではこれから、「一人ＫＹ推進運動 埼玉」の運動実施の流れを説明いたします。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11</a:t>
            </a:fld>
            <a:endParaRPr kumimoji="1" lang="ja-JP" altLang="en-US"/>
          </a:p>
        </p:txBody>
      </p:sp>
    </p:spTree>
    <p:extLst>
      <p:ext uri="{BB962C8B-B14F-4D97-AF65-F5344CB8AC3E}">
        <p14:creationId xmlns:p14="http://schemas.microsoft.com/office/powerpoint/2010/main" val="3042859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43700" cy="5059363"/>
          </a:xfrm>
        </p:spPr>
      </p:sp>
      <p:sp>
        <p:nvSpPr>
          <p:cNvPr id="3" name="ノート プレースホルダー 2"/>
          <p:cNvSpPr>
            <a:spLocks noGrp="1"/>
          </p:cNvSpPr>
          <p:nvPr>
            <p:ph type="body" idx="1"/>
          </p:nvPr>
        </p:nvSpPr>
        <p:spPr>
          <a:xfrm>
            <a:off x="137128" y="5272894"/>
            <a:ext cx="6434360" cy="4358786"/>
          </a:xfrm>
        </p:spPr>
        <p:txBody>
          <a:bodyPr/>
          <a:lstStyle/>
          <a:p>
            <a:r>
              <a:rPr lang="ja-JP" altLang="en-US" sz="1400" b="0" dirty="0">
                <a:latin typeface="BIZ UDゴシック" panose="020B0400000000000000" pitchFamily="49" charset="-128"/>
                <a:ea typeface="BIZ UDゴシック" panose="020B0400000000000000" pitchFamily="49" charset="-128"/>
              </a:rPr>
              <a:t>始めに、事業場において運動実施責任者を選任してください。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賛同書</a:t>
            </a:r>
            <a:r>
              <a:rPr lang="en-US" altLang="ja-JP" sz="1400" b="0" dirty="0">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様式１</a:t>
            </a:r>
            <a:r>
              <a:rPr lang="en-US" altLang="ja-JP" sz="1400" b="0" dirty="0">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により運動への参加を表明し、所属分会へ提出してください。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分会は提出された賛同書をとりまとめ、支部へ提出してください。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支部は賛同書を集計し、県内の賛同状況を把握します。</a:t>
            </a:r>
            <a:endParaRPr lang="en-US" altLang="ja-JP" sz="1400" b="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a:p>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（賛同書が話に出た際は、手で書類を掲げて注視させるか、画面をレーザーポインターで注視させる。）</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12</a:t>
            </a:fld>
            <a:endParaRPr kumimoji="1" lang="ja-JP" altLang="en-US"/>
          </a:p>
        </p:txBody>
      </p:sp>
    </p:spTree>
    <p:extLst>
      <p:ext uri="{BB962C8B-B14F-4D97-AF65-F5344CB8AC3E}">
        <p14:creationId xmlns:p14="http://schemas.microsoft.com/office/powerpoint/2010/main" val="122041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35763" cy="5053013"/>
          </a:xfrm>
        </p:spPr>
      </p:sp>
      <p:sp>
        <p:nvSpPr>
          <p:cNvPr id="3" name="ノート プレースホルダー 2"/>
          <p:cNvSpPr>
            <a:spLocks noGrp="1"/>
          </p:cNvSpPr>
          <p:nvPr>
            <p:ph type="body" idx="1"/>
          </p:nvPr>
        </p:nvSpPr>
        <p:spPr>
          <a:xfrm>
            <a:off x="197802" y="5303838"/>
            <a:ext cx="6349301" cy="4364418"/>
          </a:xfrm>
        </p:spPr>
        <p:txBody>
          <a:bodyPr/>
          <a:lstStyle/>
          <a:p>
            <a:r>
              <a:rPr kumimoji="1" lang="ja-JP" altLang="en-US" sz="1400" dirty="0">
                <a:latin typeface="BIZ UDゴシック" panose="020B0400000000000000" pitchFamily="49" charset="-128"/>
                <a:ea typeface="BIZ UDゴシック" panose="020B0400000000000000" pitchFamily="49" charset="-128"/>
              </a:rPr>
              <a:t>運動へ参加する事業場の運動実施責任者は、事業場並びに各作業所において本運動について説明し、運動の推進を図ってください。</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あわせて、懸垂幕など掲示し、運動の周知を行ってください。</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13</a:t>
            </a:fld>
            <a:endParaRPr kumimoji="1" lang="ja-JP" altLang="en-US"/>
          </a:p>
        </p:txBody>
      </p:sp>
    </p:spTree>
    <p:extLst>
      <p:ext uri="{BB962C8B-B14F-4D97-AF65-F5344CB8AC3E}">
        <p14:creationId xmlns:p14="http://schemas.microsoft.com/office/powerpoint/2010/main" val="112984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18300" cy="5040313"/>
          </a:xfrm>
        </p:spPr>
      </p:sp>
      <p:sp>
        <p:nvSpPr>
          <p:cNvPr id="3" name="ノート プレースホルダー 2"/>
          <p:cNvSpPr>
            <a:spLocks noGrp="1"/>
          </p:cNvSpPr>
          <p:nvPr>
            <p:ph type="body" idx="1"/>
          </p:nvPr>
        </p:nvSpPr>
        <p:spPr>
          <a:xfrm>
            <a:off x="226084" y="5230369"/>
            <a:ext cx="6369788" cy="4475554"/>
          </a:xfrm>
        </p:spPr>
        <p:txBody>
          <a:bodyPr/>
          <a:lstStyle/>
          <a:p>
            <a:r>
              <a:rPr lang="ja-JP" altLang="en-US" sz="1400" b="0" dirty="0">
                <a:latin typeface="BIZ UDゴシック" panose="020B0400000000000000" pitchFamily="49" charset="-128"/>
                <a:ea typeface="BIZ UDゴシック" panose="020B0400000000000000" pitchFamily="49" charset="-128"/>
              </a:rPr>
              <a:t>次に、事業場や作業所で実施する新規入場教育等の際、「一人ＫＹ推進運動教育用資料」を活用し、教育をおこなってください。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なお、教育用資料は、朝礼広場や休憩所等に掲示するなど、有効に活用してください。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また、こちらの教育資料は、建災防支部のホームページからダウンロードできますので、データをダウンロードして大きくして掲示したり、配ったりもできますので、活用ください。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en-US" altLang="ja-JP" sz="1400" b="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14</a:t>
            </a:fld>
            <a:endParaRPr kumimoji="1" lang="ja-JP" altLang="en-US"/>
          </a:p>
        </p:txBody>
      </p:sp>
    </p:spTree>
    <p:extLst>
      <p:ext uri="{BB962C8B-B14F-4D97-AF65-F5344CB8AC3E}">
        <p14:creationId xmlns:p14="http://schemas.microsoft.com/office/powerpoint/2010/main" val="3213935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18300" cy="5040313"/>
          </a:xfrm>
        </p:spPr>
      </p:sp>
      <p:sp>
        <p:nvSpPr>
          <p:cNvPr id="3" name="ノート プレースホルダー 2"/>
          <p:cNvSpPr>
            <a:spLocks noGrp="1"/>
          </p:cNvSpPr>
          <p:nvPr>
            <p:ph type="body" idx="1"/>
          </p:nvPr>
        </p:nvSpPr>
        <p:spPr>
          <a:xfrm>
            <a:off x="193373" y="5238985"/>
            <a:ext cx="6349016" cy="4441463"/>
          </a:xfrm>
        </p:spPr>
        <p:txBody>
          <a:bodyPr/>
          <a:lstStyle/>
          <a:p>
            <a:r>
              <a:rPr lang="ja-JP" altLang="en-US" sz="1400" b="0" dirty="0">
                <a:latin typeface="BIZ UDゴシック" panose="020B0400000000000000" pitchFamily="49" charset="-128"/>
                <a:ea typeface="BIZ UDゴシック" panose="020B0400000000000000" pitchFamily="49" charset="-128"/>
              </a:rPr>
              <a:t>教育修了者は、「一人ＫＹ推進運動シール」を</a:t>
            </a:r>
            <a:r>
              <a:rPr lang="ja-JP" altLang="en-US" sz="1400" dirty="0">
                <a:solidFill>
                  <a:schemeClr val="accent1"/>
                </a:solidFill>
                <a:latin typeface="BIZ UDゴシック" panose="020B0400000000000000" pitchFamily="49" charset="-128"/>
                <a:ea typeface="BIZ UDゴシック" panose="020B0400000000000000" pitchFamily="49" charset="-128"/>
              </a:rPr>
              <a:t>（</a:t>
            </a:r>
            <a:r>
              <a:rPr lang="ja-JP" altLang="en-US" sz="1400" b="1" dirty="0">
                <a:solidFill>
                  <a:schemeClr val="accent1"/>
                </a:solidFill>
                <a:latin typeface="BIZ UDゴシック" panose="020B0400000000000000" pitchFamily="49" charset="-128"/>
                <a:ea typeface="BIZ UDゴシック" panose="020B0400000000000000" pitchFamily="49" charset="-128"/>
              </a:rPr>
              <a:t>（画面見せる（建災防キャラクターのホピー君のように</a:t>
            </a:r>
            <a:r>
              <a:rPr lang="en-US" altLang="ja-JP" sz="1400" b="1" dirty="0">
                <a:solidFill>
                  <a:schemeClr val="accent1"/>
                </a:solidFill>
                <a:latin typeface="BIZ UDゴシック" panose="020B0400000000000000" pitchFamily="49" charset="-128"/>
                <a:ea typeface="BIZ UDゴシック" panose="020B0400000000000000" pitchFamily="49" charset="-128"/>
              </a:rPr>
              <a:t>....</a:t>
            </a:r>
            <a:r>
              <a:rPr lang="ja-JP" altLang="en-US" sz="1400" b="1" dirty="0">
                <a:solidFill>
                  <a:schemeClr val="accent1"/>
                </a:solidFill>
                <a:latin typeface="BIZ UDゴシック" panose="020B0400000000000000" pitchFamily="49" charset="-128"/>
                <a:ea typeface="BIZ UDゴシック" panose="020B0400000000000000" pitchFamily="49" charset="-128"/>
              </a:rPr>
              <a:t>）</a:t>
            </a:r>
            <a:r>
              <a:rPr lang="ja-JP" altLang="en-US" sz="1400" dirty="0">
                <a:solidFill>
                  <a:schemeClr val="accent1"/>
                </a:solidFill>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ヘルメットに貼り、各作業開始前に一人ＫＹを積極的に実施してください。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en-US" altLang="ja-JP" sz="1400" b="0" dirty="0">
                <a:latin typeface="BIZ UDゴシック" panose="020B0400000000000000" pitchFamily="49" charset="-128"/>
                <a:ea typeface="BIZ UDゴシック" panose="020B0400000000000000" pitchFamily="49" charset="-128"/>
              </a:rPr>
              <a:t>//</a:t>
            </a:r>
          </a:p>
          <a:p>
            <a:endParaRPr lang="en-US" altLang="ja-JP" sz="1400" dirty="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15</a:t>
            </a:fld>
            <a:endParaRPr kumimoji="1" lang="ja-JP" altLang="en-US"/>
          </a:p>
        </p:txBody>
      </p:sp>
    </p:spTree>
    <p:extLst>
      <p:ext uri="{BB962C8B-B14F-4D97-AF65-F5344CB8AC3E}">
        <p14:creationId xmlns:p14="http://schemas.microsoft.com/office/powerpoint/2010/main" val="142717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18300" cy="5040313"/>
          </a:xfrm>
        </p:spPr>
      </p:sp>
      <p:sp>
        <p:nvSpPr>
          <p:cNvPr id="3" name="ノート プレースホルダー 2"/>
          <p:cNvSpPr>
            <a:spLocks noGrp="1"/>
          </p:cNvSpPr>
          <p:nvPr>
            <p:ph type="body" idx="1"/>
          </p:nvPr>
        </p:nvSpPr>
        <p:spPr>
          <a:xfrm>
            <a:off x="198088" y="5230369"/>
            <a:ext cx="6397783" cy="4486656"/>
          </a:xfrm>
        </p:spPr>
        <p:txBody>
          <a:bodyPr/>
          <a:lstStyle/>
          <a:p>
            <a:r>
              <a:rPr lang="ja-JP" altLang="en-US" sz="1400" b="0" dirty="0">
                <a:latin typeface="BIZ UDゴシック" panose="020B0400000000000000" pitchFamily="49" charset="-128"/>
                <a:ea typeface="BIZ UDゴシック" panose="020B0400000000000000" pitchFamily="49" charset="-128"/>
              </a:rPr>
              <a:t>作業所は、一人ＫＹについて教育を受けた修了者数を月ごとに集計し、四半期ごとに報告書を作成します。</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作成した報告書は、事業場の運動実施責任者へ提出してください。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en-US" altLang="ja-JP" sz="1400" b="0" dirty="0">
                <a:latin typeface="BIZ UDゴシック" panose="020B0400000000000000" pitchFamily="49" charset="-128"/>
                <a:ea typeface="BIZ UDゴシック" panose="020B0400000000000000" pitchFamily="49" charset="-128"/>
              </a:rPr>
              <a:t>//</a:t>
            </a:r>
          </a:p>
          <a:p>
            <a:endParaRPr lang="en-US" altLang="ja-JP" sz="1400" dirty="0">
              <a:latin typeface="BIZ UDゴシック" panose="020B0400000000000000" pitchFamily="49" charset="-128"/>
              <a:ea typeface="BIZ UDゴシック" panose="020B0400000000000000" pitchFamily="49" charset="-128"/>
            </a:endParaRPr>
          </a:p>
          <a:p>
            <a:r>
              <a:rPr lang="ja-JP" altLang="en-US" sz="1400" b="1" dirty="0">
                <a:solidFill>
                  <a:schemeClr val="accent1"/>
                </a:solidFill>
                <a:latin typeface="BIZ UDゴシック" panose="020B0400000000000000" pitchFamily="49" charset="-128"/>
                <a:ea typeface="BIZ UDゴシック" panose="020B0400000000000000" pitchFamily="49" charset="-128"/>
              </a:rPr>
              <a:t>（画面の様式を見せる）</a:t>
            </a:r>
            <a:endParaRPr lang="en-US" altLang="ja-JP" sz="1400" b="1" dirty="0">
              <a:solidFill>
                <a:schemeClr val="accent1"/>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16</a:t>
            </a:fld>
            <a:endParaRPr kumimoji="1" lang="ja-JP" altLang="en-US"/>
          </a:p>
        </p:txBody>
      </p:sp>
    </p:spTree>
    <p:extLst>
      <p:ext uri="{BB962C8B-B14F-4D97-AF65-F5344CB8AC3E}">
        <p14:creationId xmlns:p14="http://schemas.microsoft.com/office/powerpoint/2010/main" val="1953628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18300" cy="5040313"/>
          </a:xfrm>
        </p:spPr>
      </p:sp>
      <p:sp>
        <p:nvSpPr>
          <p:cNvPr id="3" name="ノート プレースホルダー 2"/>
          <p:cNvSpPr>
            <a:spLocks noGrp="1"/>
          </p:cNvSpPr>
          <p:nvPr>
            <p:ph type="body" idx="1"/>
          </p:nvPr>
        </p:nvSpPr>
        <p:spPr>
          <a:xfrm>
            <a:off x="137128" y="5198834"/>
            <a:ext cx="6446552" cy="4469422"/>
          </a:xfrm>
        </p:spPr>
        <p:txBody>
          <a:bodyPr/>
          <a:lstStyle/>
          <a:p>
            <a:r>
              <a:rPr lang="ja-JP" altLang="en-US" sz="1400" b="0" dirty="0">
                <a:latin typeface="BIZ UDゴシック" panose="020B0400000000000000" pitchFamily="49" charset="-128"/>
                <a:ea typeface="BIZ UDゴシック" panose="020B0400000000000000" pitchFamily="49" charset="-128"/>
              </a:rPr>
              <a:t>続いて、運動実施責任者は</a:t>
            </a:r>
            <a:r>
              <a:rPr lang="ja-JP" altLang="en-US" sz="1400" dirty="0">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作業所から報告された、作業所教育報告書をとりまとめ、事業場運動報告書</a:t>
            </a:r>
            <a:r>
              <a:rPr lang="en-US" altLang="ja-JP" sz="1400" b="0" dirty="0">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様式３</a:t>
            </a:r>
            <a:r>
              <a:rPr lang="en-US" altLang="ja-JP" sz="1400" b="0" dirty="0">
                <a:latin typeface="BIZ UDゴシック" panose="020B0400000000000000" pitchFamily="49" charset="-128"/>
                <a:ea typeface="BIZ UDゴシック" panose="020B0400000000000000" pitchFamily="49" charset="-128"/>
              </a:rPr>
              <a:t>〕</a:t>
            </a:r>
            <a:r>
              <a:rPr lang="ja-JP" altLang="en-US" sz="1400" b="0" dirty="0">
                <a:latin typeface="BIZ UDゴシック" panose="020B0400000000000000" pitchFamily="49" charset="-128"/>
                <a:ea typeface="BIZ UDゴシック" panose="020B0400000000000000" pitchFamily="49" charset="-128"/>
              </a:rPr>
              <a:t>を作成してください。</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ja-JP" altLang="en-US" sz="1400" b="0" dirty="0">
                <a:latin typeface="BIZ UDゴシック" panose="020B0400000000000000" pitchFamily="49" charset="-128"/>
                <a:ea typeface="BIZ UDゴシック" panose="020B0400000000000000" pitchFamily="49" charset="-128"/>
              </a:rPr>
              <a:t>運動実施責任者は報告書を四半期ごとに分会へ提出していただきます。</a:t>
            </a:r>
            <a:endParaRPr lang="en-US" altLang="ja-JP" sz="1400" b="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en-US" altLang="ja-JP" sz="1400" b="0" dirty="0">
                <a:latin typeface="BIZ UDゴシック" panose="020B0400000000000000" pitchFamily="49" charset="-128"/>
                <a:ea typeface="BIZ UDゴシック" panose="020B0400000000000000" pitchFamily="49" charset="-128"/>
              </a:rPr>
              <a:t>//</a:t>
            </a:r>
          </a:p>
          <a:p>
            <a:endParaRPr lang="en-US" altLang="ja-JP" sz="1400" dirty="0">
              <a:latin typeface="BIZ UDゴシック" panose="020B0400000000000000" pitchFamily="49" charset="-128"/>
              <a:ea typeface="BIZ UDゴシック" panose="020B0400000000000000" pitchFamily="49" charset="-128"/>
            </a:endParaRPr>
          </a:p>
          <a:p>
            <a:r>
              <a:rPr lang="ja-JP" altLang="en-US" sz="1400" b="1" dirty="0">
                <a:solidFill>
                  <a:schemeClr val="accent1"/>
                </a:solidFill>
                <a:latin typeface="BIZ UDゴシック" panose="020B0400000000000000" pitchFamily="49" charset="-128"/>
                <a:ea typeface="BIZ UDゴシック" panose="020B0400000000000000" pitchFamily="49" charset="-128"/>
              </a:rPr>
              <a:t>（画面の様式を見せる）</a:t>
            </a:r>
            <a:endParaRPr lang="en-US" altLang="ja-JP" sz="1400" b="1" dirty="0">
              <a:solidFill>
                <a:schemeClr val="accent1"/>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17</a:t>
            </a:fld>
            <a:endParaRPr kumimoji="1" lang="ja-JP" altLang="en-US"/>
          </a:p>
        </p:txBody>
      </p:sp>
    </p:spTree>
    <p:extLst>
      <p:ext uri="{BB962C8B-B14F-4D97-AF65-F5344CB8AC3E}">
        <p14:creationId xmlns:p14="http://schemas.microsoft.com/office/powerpoint/2010/main" val="4464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18300" cy="5040313"/>
          </a:xfrm>
        </p:spPr>
      </p:sp>
      <p:sp>
        <p:nvSpPr>
          <p:cNvPr id="3" name="ノート プレースホルダー 2"/>
          <p:cNvSpPr>
            <a:spLocks noGrp="1"/>
          </p:cNvSpPr>
          <p:nvPr>
            <p:ph type="body" idx="1"/>
          </p:nvPr>
        </p:nvSpPr>
        <p:spPr>
          <a:xfrm>
            <a:off x="185896" y="5263369"/>
            <a:ext cx="6385591" cy="4441463"/>
          </a:xfrm>
        </p:spPr>
        <p:txBody>
          <a:bodyPr/>
          <a:lstStyle/>
          <a:p>
            <a:r>
              <a:rPr kumimoji="1" lang="ja-JP" altLang="en-US" sz="1400" dirty="0">
                <a:latin typeface="BIZ UDゴシック" panose="020B0400000000000000" pitchFamily="49" charset="-128"/>
                <a:ea typeface="BIZ UDゴシック" panose="020B0400000000000000" pitchFamily="49" charset="-128"/>
              </a:rPr>
              <a:t>分会は</a:t>
            </a:r>
            <a:r>
              <a:rPr lang="ja-JP" altLang="en-US"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四半期ごとに提出された、事業場運動報告書をとりまとめ、支部へ提出してください。</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支部は各分会から提出された報告書により、運動実施状況を把握します。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把握した運動実施状況により、支部・分会は、運動の積極的な推進を図ります。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lang="en-US" altLang="ja-JP" sz="1400" b="0" dirty="0">
                <a:latin typeface="BIZ UDゴシック" panose="020B0400000000000000" pitchFamily="49" charset="-128"/>
                <a:ea typeface="BIZ UDゴシック" panose="020B0400000000000000" pitchFamily="49" charset="-128"/>
              </a:rPr>
              <a:t>//</a:t>
            </a:r>
          </a:p>
          <a:p>
            <a:endParaRPr lang="en-US" altLang="ja-JP" sz="1400" dirty="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18</a:t>
            </a:fld>
            <a:endParaRPr kumimoji="1" lang="ja-JP" altLang="en-US"/>
          </a:p>
        </p:txBody>
      </p:sp>
    </p:spTree>
    <p:extLst>
      <p:ext uri="{BB962C8B-B14F-4D97-AF65-F5344CB8AC3E}">
        <p14:creationId xmlns:p14="http://schemas.microsoft.com/office/powerpoint/2010/main" val="3392433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285750"/>
            <a:ext cx="6718300" cy="5040313"/>
          </a:xfrm>
        </p:spPr>
      </p:sp>
      <p:sp>
        <p:nvSpPr>
          <p:cNvPr id="3" name="ノート プレースホルダー 2"/>
          <p:cNvSpPr>
            <a:spLocks noGrp="1"/>
          </p:cNvSpPr>
          <p:nvPr>
            <p:ph type="body" idx="1"/>
          </p:nvPr>
        </p:nvSpPr>
        <p:spPr>
          <a:xfrm>
            <a:off x="195072" y="5486425"/>
            <a:ext cx="6352032" cy="4242791"/>
          </a:xfrm>
        </p:spPr>
        <p:txBody>
          <a:bodyPr/>
          <a:lstStyle/>
          <a:p>
            <a:r>
              <a:rPr kumimoji="1" lang="ja-JP" altLang="en-US" sz="1400" dirty="0">
                <a:latin typeface="BIZ UDゴシック" panose="020B0400000000000000" pitchFamily="49" charset="-128"/>
                <a:ea typeface="BIZ UDゴシック" panose="020B0400000000000000" pitchFamily="49" charset="-128"/>
              </a:rPr>
              <a:t>以上が本運動の流れとなります。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本運動を通じて、一人ＫＹの重要性を深く理解していただき、作業員一人ひとりの安全意識の向上を図り、労働災害の防止に役立てていきましょう。</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19</a:t>
            </a:fld>
            <a:endParaRPr kumimoji="1" lang="ja-JP" altLang="en-US"/>
          </a:p>
        </p:txBody>
      </p:sp>
    </p:spTree>
    <p:extLst>
      <p:ext uri="{BB962C8B-B14F-4D97-AF65-F5344CB8AC3E}">
        <p14:creationId xmlns:p14="http://schemas.microsoft.com/office/powerpoint/2010/main" val="112478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3" y="-12700"/>
            <a:ext cx="6718300" cy="5040313"/>
          </a:xfrm>
        </p:spPr>
      </p:sp>
      <p:sp>
        <p:nvSpPr>
          <p:cNvPr id="3" name="ノート プレースホルダー 2"/>
          <p:cNvSpPr>
            <a:spLocks noGrp="1"/>
          </p:cNvSpPr>
          <p:nvPr>
            <p:ph type="body" idx="1"/>
          </p:nvPr>
        </p:nvSpPr>
        <p:spPr>
          <a:xfrm>
            <a:off x="84772" y="5193792"/>
            <a:ext cx="6566217" cy="4514025"/>
          </a:xfrm>
        </p:spPr>
        <p:txBody>
          <a:bodyPr/>
          <a:lstStyle/>
          <a:p>
            <a:r>
              <a:rPr kumimoji="1" lang="ja-JP" altLang="en-US" sz="1400" dirty="0">
                <a:latin typeface="BIZ UDゴシック" panose="020B0400000000000000" pitchFamily="49" charset="-128"/>
                <a:ea typeface="BIZ UDゴシック" panose="020B0400000000000000" pitchFamily="49" charset="-128"/>
              </a:rPr>
              <a:t>まずは、本運動の説明の前に、ＫＹ活動について説明いたします。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2</a:t>
            </a:fld>
            <a:endParaRPr kumimoji="1" lang="ja-JP" altLang="en-US"/>
          </a:p>
        </p:txBody>
      </p:sp>
    </p:spTree>
    <p:extLst>
      <p:ext uri="{BB962C8B-B14F-4D97-AF65-F5344CB8AC3E}">
        <p14:creationId xmlns:p14="http://schemas.microsoft.com/office/powerpoint/2010/main" val="3500982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8" y="0"/>
            <a:ext cx="6719888" cy="5040313"/>
          </a:xfrm>
        </p:spPr>
      </p:sp>
      <p:sp>
        <p:nvSpPr>
          <p:cNvPr id="3" name="ノート プレースホルダー 2"/>
          <p:cNvSpPr>
            <a:spLocks noGrp="1"/>
          </p:cNvSpPr>
          <p:nvPr>
            <p:ph type="body" idx="1"/>
          </p:nvPr>
        </p:nvSpPr>
        <p:spPr>
          <a:xfrm>
            <a:off x="146304" y="5205985"/>
            <a:ext cx="6412991" cy="4474464"/>
          </a:xfrm>
        </p:spPr>
        <p:txBody>
          <a:bodyPr/>
          <a:lstStyle/>
          <a:p>
            <a:r>
              <a:rPr kumimoji="1" lang="ja-JP" altLang="en-US" sz="1400" dirty="0">
                <a:latin typeface="BIZ UDゴシック" panose="020B0400000000000000" pitchFamily="49" charset="-128"/>
                <a:ea typeface="BIZ UDゴシック" panose="020B0400000000000000" pitchFamily="49" charset="-128"/>
              </a:rPr>
              <a:t>建災防埼玉県支部のホームページにて、例年通り、運動内容のご紹介、実施要領をはじめ、各様式等がダウンロード出来るようになっております。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また、運動説明資料として、本日使用している、</a:t>
            </a:r>
            <a:r>
              <a:rPr kumimoji="1" lang="en-US" altLang="ja-JP" sz="1400" dirty="0">
                <a:latin typeface="BIZ UDゴシック" panose="020B0400000000000000" pitchFamily="49" charset="-128"/>
                <a:ea typeface="BIZ UDゴシック" panose="020B0400000000000000" pitchFamily="49" charset="-128"/>
              </a:rPr>
              <a:t>PowerPoint</a:t>
            </a:r>
            <a:r>
              <a:rPr kumimoji="1" lang="ja-JP" altLang="en-US" sz="1400" dirty="0">
                <a:latin typeface="BIZ UDゴシック" panose="020B0400000000000000" pitchFamily="49" charset="-128"/>
                <a:ea typeface="BIZ UDゴシック" panose="020B0400000000000000" pitchFamily="49" charset="-128"/>
              </a:rPr>
              <a:t>データも、掲載し、ダウンロード出来るようになるようです。</a:t>
            </a:r>
            <a:endParaRPr kumimoji="1" lang="en-US" altLang="ja-JP" sz="140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併せて、ご活用ください。</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20</a:t>
            </a:fld>
            <a:endParaRPr kumimoji="1" lang="ja-JP" altLang="en-US"/>
          </a:p>
        </p:txBody>
      </p:sp>
    </p:spTree>
    <p:extLst>
      <p:ext uri="{BB962C8B-B14F-4D97-AF65-F5344CB8AC3E}">
        <p14:creationId xmlns:p14="http://schemas.microsoft.com/office/powerpoint/2010/main" val="2300400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11113"/>
            <a:ext cx="6718300" cy="5040312"/>
          </a:xfrm>
        </p:spPr>
      </p:sp>
      <p:sp>
        <p:nvSpPr>
          <p:cNvPr id="3" name="ノート プレースホルダー 2"/>
          <p:cNvSpPr>
            <a:spLocks noGrp="1"/>
          </p:cNvSpPr>
          <p:nvPr>
            <p:ph type="body" idx="1"/>
          </p:nvPr>
        </p:nvSpPr>
        <p:spPr>
          <a:xfrm>
            <a:off x="134029" y="5242560"/>
            <a:ext cx="6466116" cy="4425695"/>
          </a:xfrm>
        </p:spPr>
        <p:txBody>
          <a:bodyPr/>
          <a:lstStyle/>
          <a:p>
            <a:pPr defTabSz="922355">
              <a:defRPr/>
            </a:pPr>
            <a:r>
              <a:rPr kumimoji="1" lang="ja-JP" altLang="en-US" sz="1400" dirty="0">
                <a:latin typeface="BIZ UDゴシック" panose="020B0400000000000000" pitchFamily="49" charset="-128"/>
                <a:ea typeface="BIZ UDゴシック" panose="020B0400000000000000" pitchFamily="49" charset="-128"/>
              </a:rPr>
              <a:t>以上で「一人ＫＹ推進運動</a:t>
            </a:r>
            <a:r>
              <a:rPr kumimoji="1" lang="en-US" altLang="ja-JP" sz="1400" dirty="0">
                <a:latin typeface="BIZ UDゴシック" panose="020B0400000000000000" pitchFamily="49" charset="-128"/>
                <a:ea typeface="BIZ UDゴシック" panose="020B0400000000000000" pitchFamily="49" charset="-128"/>
              </a:rPr>
              <a:t> </a:t>
            </a:r>
            <a:r>
              <a:rPr kumimoji="1" lang="ja-JP" altLang="en-US" sz="1400" dirty="0">
                <a:latin typeface="BIZ UDゴシック" panose="020B0400000000000000" pitchFamily="49" charset="-128"/>
                <a:ea typeface="BIZ UDゴシック" panose="020B0400000000000000" pitchFamily="49" charset="-128"/>
              </a:rPr>
              <a:t>埼玉」の説明を終了いたします。</a:t>
            </a:r>
            <a:endParaRPr kumimoji="1" lang="en-US" altLang="ja-JP" sz="1400" dirty="0">
              <a:latin typeface="BIZ UDゴシック" panose="020B0400000000000000" pitchFamily="49" charset="-128"/>
              <a:ea typeface="BIZ UDゴシック" panose="020B0400000000000000" pitchFamily="49" charset="-128"/>
            </a:endParaRPr>
          </a:p>
          <a:p>
            <a:pPr defTabSz="922355">
              <a:defRPr/>
            </a:pPr>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本運動をより多くの会員事業場に実施いただき労働災害防止に努めていただけるよう、本日お集まりの皆様を中心に、積極的な運動の推進をお願い申し上げます。</a:t>
            </a:r>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ご清聴ありがとうございました。</a:t>
            </a:r>
            <a:endParaRPr kumimoji="1" lang="en-US" altLang="ja-JP" sz="1400" dirty="0">
              <a:latin typeface="BIZ UDゴシック" panose="020B0400000000000000" pitchFamily="49" charset="-128"/>
              <a:ea typeface="BIZ UDゴシック" panose="020B0400000000000000" pitchFamily="49" charset="-128"/>
            </a:endParaRPr>
          </a:p>
          <a:p>
            <a:endParaRPr lang="en-US" altLang="ja-JP" sz="1400" b="0" dirty="0">
              <a:latin typeface="BIZ UDゴシック" panose="020B0400000000000000" pitchFamily="49" charset="-128"/>
              <a:ea typeface="BIZ UDゴシック" panose="020B0400000000000000" pitchFamily="49" charset="-128"/>
            </a:endParaRPr>
          </a:p>
          <a:p>
            <a:r>
              <a:rPr lang="en-US" altLang="ja-JP" sz="1400" b="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21</a:t>
            </a:fld>
            <a:endParaRPr kumimoji="1" lang="ja-JP" altLang="en-US"/>
          </a:p>
        </p:txBody>
      </p:sp>
    </p:spTree>
    <p:extLst>
      <p:ext uri="{BB962C8B-B14F-4D97-AF65-F5344CB8AC3E}">
        <p14:creationId xmlns:p14="http://schemas.microsoft.com/office/powerpoint/2010/main" val="399397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8" y="0"/>
            <a:ext cx="6718300" cy="5040313"/>
          </a:xfrm>
        </p:spPr>
      </p:sp>
      <p:sp>
        <p:nvSpPr>
          <p:cNvPr id="3" name="ノート プレースホルダー 2"/>
          <p:cNvSpPr>
            <a:spLocks noGrp="1"/>
          </p:cNvSpPr>
          <p:nvPr>
            <p:ph type="body" idx="1"/>
          </p:nvPr>
        </p:nvSpPr>
        <p:spPr>
          <a:xfrm>
            <a:off x="100552" y="5193792"/>
            <a:ext cx="6483127" cy="4450281"/>
          </a:xfrm>
        </p:spPr>
        <p:txBody>
          <a:bodyPr/>
          <a:lstStyle/>
          <a:p>
            <a:r>
              <a:rPr kumimoji="1" lang="ja-JP" altLang="en-US" sz="1400" b="0" dirty="0">
                <a:latin typeface="BIZ UDゴシック" panose="020B0400000000000000" pitchFamily="49" charset="-128"/>
                <a:ea typeface="BIZ UDゴシック" panose="020B0400000000000000" pitchFamily="49" charset="-128"/>
              </a:rPr>
              <a:t>すでに</a:t>
            </a:r>
            <a:r>
              <a:rPr lang="ja-JP" altLang="en-US" sz="1400" b="0" dirty="0">
                <a:latin typeface="BIZ UDゴシック" panose="020B0400000000000000" pitchFamily="49" charset="-128"/>
                <a:ea typeface="BIZ UDゴシック" panose="020B0400000000000000" pitchFamily="49" charset="-128"/>
              </a:rPr>
              <a:t>ＫＹ活動については十分にご理解いただいていると思いますが、再度ＫＹについてお話させていただきます。</a:t>
            </a:r>
            <a:endParaRPr lang="en-US" altLang="ja-JP" sz="1400" b="0" dirty="0">
              <a:latin typeface="BIZ UDゴシック" panose="020B0400000000000000" pitchFamily="49" charset="-128"/>
              <a:ea typeface="BIZ UDゴシック" panose="020B0400000000000000" pitchFamily="49" charset="-128"/>
            </a:endParaRPr>
          </a:p>
          <a:p>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労働災害を防止するには、作業現場において、ＫＹ活動を実施し、作業方法・作業環境・使用機械等に潜む、危険性、有害性を特定し、対策を実施することが、有効な方法であります。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3</a:t>
            </a:fld>
            <a:endParaRPr kumimoji="1" lang="ja-JP" altLang="en-US"/>
          </a:p>
        </p:txBody>
      </p:sp>
    </p:spTree>
    <p:extLst>
      <p:ext uri="{BB962C8B-B14F-4D97-AF65-F5344CB8AC3E}">
        <p14:creationId xmlns:p14="http://schemas.microsoft.com/office/powerpoint/2010/main" val="222632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3" y="0"/>
            <a:ext cx="6718300" cy="5040313"/>
          </a:xfrm>
        </p:spPr>
      </p:sp>
      <p:sp>
        <p:nvSpPr>
          <p:cNvPr id="3" name="ノート プレースホルダー 2"/>
          <p:cNvSpPr>
            <a:spLocks noGrp="1"/>
          </p:cNvSpPr>
          <p:nvPr>
            <p:ph type="body" idx="1"/>
          </p:nvPr>
        </p:nvSpPr>
        <p:spPr>
          <a:xfrm>
            <a:off x="137128" y="5205985"/>
            <a:ext cx="6458743" cy="4412816"/>
          </a:xfrm>
        </p:spPr>
        <p:txBody>
          <a:bodyPr/>
          <a:lstStyle/>
          <a:p>
            <a:r>
              <a:rPr kumimoji="1" lang="ja-JP" altLang="en-US" sz="1400" dirty="0">
                <a:latin typeface="BIZ UDPゴシック" panose="020B0400000000000000" pitchFamily="50" charset="-128"/>
                <a:ea typeface="BIZ UDPゴシック" panose="020B0400000000000000" pitchFamily="50" charset="-128"/>
              </a:rPr>
              <a:t>作業現場で実施されているＫＹ活動は、労働災害の発生原因を先取りし、一人ひとりが危険に対する感受性や集中力、問題解決力を高める活動です。</a:t>
            </a:r>
            <a:endParaRPr kumimoji="1"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作業員の不安全行動による労働災害の防止をしていくのにＫＹは欠かせないものです。</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4</a:t>
            </a:fld>
            <a:endParaRPr kumimoji="1" lang="ja-JP" altLang="en-US"/>
          </a:p>
        </p:txBody>
      </p:sp>
    </p:spTree>
    <p:extLst>
      <p:ext uri="{BB962C8B-B14F-4D97-AF65-F5344CB8AC3E}">
        <p14:creationId xmlns:p14="http://schemas.microsoft.com/office/powerpoint/2010/main" val="362028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8" y="0"/>
            <a:ext cx="6737351" cy="5053013"/>
          </a:xfrm>
        </p:spPr>
      </p:sp>
      <p:sp>
        <p:nvSpPr>
          <p:cNvPr id="3" name="ノート プレースホルダー 2"/>
          <p:cNvSpPr>
            <a:spLocks noGrp="1"/>
          </p:cNvSpPr>
          <p:nvPr>
            <p:ph type="body" idx="1"/>
          </p:nvPr>
        </p:nvSpPr>
        <p:spPr>
          <a:xfrm>
            <a:off x="197802" y="5303839"/>
            <a:ext cx="6337109" cy="4314962"/>
          </a:xfrm>
        </p:spPr>
        <p:txBody>
          <a:bodyPr/>
          <a:lstStyle/>
          <a:p>
            <a:r>
              <a:rPr kumimoji="1" lang="en-US" altLang="ja-JP" sz="1400" b="0" dirty="0">
                <a:solidFill>
                  <a:schemeClr val="tx1"/>
                </a:solidFill>
                <a:latin typeface="BIZ UDゴシック" panose="020B0400000000000000" pitchFamily="49" charset="-128"/>
                <a:ea typeface="BIZ UDゴシック" panose="020B0400000000000000" pitchFamily="49" charset="-128"/>
              </a:rPr>
              <a:t>KY</a:t>
            </a:r>
            <a:r>
              <a:rPr kumimoji="1" lang="ja-JP" altLang="en-US" sz="1400" b="0" dirty="0">
                <a:solidFill>
                  <a:schemeClr val="tx1"/>
                </a:solidFill>
                <a:latin typeface="BIZ UDゴシック" panose="020B0400000000000000" pitchFamily="49" charset="-128"/>
                <a:ea typeface="BIZ UDゴシック" panose="020B0400000000000000" pitchFamily="49" charset="-128"/>
              </a:rPr>
              <a:t>活動を毎日、継続的に実施することで、作業員の</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b="0" dirty="0">
                <a:solidFill>
                  <a:schemeClr val="tx1"/>
                </a:solidFill>
                <a:latin typeface="BIZ UDゴシック" panose="020B0400000000000000" pitchFamily="49" charset="-128"/>
                <a:ea typeface="BIZ UDゴシック" panose="020B0400000000000000" pitchFamily="49" charset="-128"/>
              </a:rPr>
              <a:t>① 安全に対する意識の向上</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b="0" dirty="0">
                <a:solidFill>
                  <a:schemeClr val="tx1"/>
                </a:solidFill>
                <a:latin typeface="BIZ UDゴシック" panose="020B0400000000000000" pitchFamily="49" charset="-128"/>
                <a:ea typeface="BIZ UDゴシック" panose="020B0400000000000000" pitchFamily="49" charset="-128"/>
              </a:rPr>
              <a:t>② 危険に対する感受性や集中力の向上</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b="0" dirty="0">
                <a:solidFill>
                  <a:schemeClr val="tx1"/>
                </a:solidFill>
                <a:latin typeface="BIZ UDゴシック" panose="020B0400000000000000" pitchFamily="49" charset="-128"/>
                <a:ea typeface="BIZ UDゴシック" panose="020B0400000000000000" pitchFamily="49" charset="-128"/>
              </a:rPr>
              <a:t>③ 問題解決力の向上</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b="0" dirty="0">
                <a:solidFill>
                  <a:schemeClr val="tx1"/>
                </a:solidFill>
                <a:latin typeface="BIZ UDゴシック" panose="020B0400000000000000" pitchFamily="49" charset="-128"/>
                <a:ea typeface="BIZ UDゴシック" panose="020B0400000000000000" pitchFamily="49" charset="-128"/>
              </a:rPr>
              <a:t>④ 安全行動に対する実行力の向上</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b="0" dirty="0">
                <a:solidFill>
                  <a:schemeClr val="tx1"/>
                </a:solidFill>
                <a:latin typeface="BIZ UDゴシック" panose="020B0400000000000000" pitchFamily="49" charset="-128"/>
                <a:ea typeface="BIZ UDゴシック" panose="020B0400000000000000" pitchFamily="49" charset="-128"/>
              </a:rPr>
              <a:t>といった４つの効果が見込まれ、労働災害の防止につながります。</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400" b="0" dirty="0">
              <a:solidFill>
                <a:schemeClr val="tx1"/>
              </a:solidFill>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a:p>
            <a:endParaRPr kumimoji="1" lang="ja-JP" altLang="en-US" sz="1400" dirty="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5</a:t>
            </a:fld>
            <a:endParaRPr kumimoji="1" lang="ja-JP" altLang="en-US"/>
          </a:p>
        </p:txBody>
      </p:sp>
    </p:spTree>
    <p:extLst>
      <p:ext uri="{BB962C8B-B14F-4D97-AF65-F5344CB8AC3E}">
        <p14:creationId xmlns:p14="http://schemas.microsoft.com/office/powerpoint/2010/main" val="3056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8" y="0"/>
            <a:ext cx="6737351" cy="5053013"/>
          </a:xfrm>
        </p:spPr>
      </p:sp>
      <p:sp>
        <p:nvSpPr>
          <p:cNvPr id="3" name="ノート プレースホルダー 2"/>
          <p:cNvSpPr>
            <a:spLocks noGrp="1"/>
          </p:cNvSpPr>
          <p:nvPr>
            <p:ph type="body" idx="1"/>
          </p:nvPr>
        </p:nvSpPr>
        <p:spPr>
          <a:xfrm>
            <a:off x="226084" y="5218175"/>
            <a:ext cx="6272252" cy="44006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ゴシック" panose="020B0400000000000000" pitchFamily="49" charset="-128"/>
                <a:ea typeface="BIZ UDゴシック" panose="020B0400000000000000" pitchFamily="49" charset="-128"/>
              </a:rPr>
              <a:t>KY</a:t>
            </a:r>
            <a:r>
              <a:rPr kumimoji="1" lang="ja-JP" altLang="en-US" sz="1400" dirty="0">
                <a:latin typeface="BIZ UDゴシック" panose="020B0400000000000000" pitchFamily="49" charset="-128"/>
                <a:ea typeface="BIZ UDゴシック" panose="020B0400000000000000" pitchFamily="49" charset="-128"/>
              </a:rPr>
              <a:t>活動には、</a:t>
            </a:r>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BIZ UDゴシック" panose="020B0400000000000000" pitchFamily="49" charset="-128"/>
                <a:ea typeface="BIZ UDゴシック" panose="020B0400000000000000" pitchFamily="49" charset="-128"/>
              </a:rPr>
              <a:t>（健康</a:t>
            </a:r>
            <a:r>
              <a:rPr lang="en-US" altLang="ja-JP" sz="1400" dirty="0">
                <a:latin typeface="BIZ UDゴシック" panose="020B0400000000000000" pitchFamily="49" charset="-128"/>
                <a:ea typeface="BIZ UDゴシック" panose="020B0400000000000000" pitchFamily="49" charset="-128"/>
              </a:rPr>
              <a:t>KY</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BIZ UDゴシック" panose="020B0400000000000000" pitchFamily="49" charset="-128"/>
                <a:ea typeface="BIZ UDゴシック" panose="020B0400000000000000" pitchFamily="49" charset="-128"/>
              </a:rPr>
              <a:t>作業開始前の安全ミーティングにおいて、作業員に対して、健康状態について問いかけ、短時間で心身の健康（ストレスのチェックや飲酒確認、体調不良の確認）そういった内容のチェックを行う健康</a:t>
            </a:r>
            <a:r>
              <a:rPr lang="en-US" altLang="ja-JP" sz="1400" dirty="0">
                <a:latin typeface="BIZ UDゴシック" panose="020B0400000000000000" pitchFamily="49" charset="-128"/>
                <a:ea typeface="BIZ UDゴシック" panose="020B0400000000000000" pitchFamily="49" charset="-128"/>
              </a:rPr>
              <a:t>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BIZ UDゴシック" panose="020B0400000000000000" pitchFamily="49" charset="-128"/>
                <a:ea typeface="BIZ UDゴシック" panose="020B0400000000000000" pitchFamily="49" charset="-128"/>
              </a:rPr>
              <a:t>（グループ</a:t>
            </a:r>
            <a:r>
              <a:rPr lang="en-US" altLang="ja-JP" sz="1400" dirty="0">
                <a:latin typeface="BIZ UDゴシック" panose="020B0400000000000000" pitchFamily="49" charset="-128"/>
                <a:ea typeface="BIZ UDゴシック" panose="020B0400000000000000" pitchFamily="49" charset="-128"/>
              </a:rPr>
              <a:t>KY</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（同じく）安全ミーティングの際、リーダーを中止にグループで、始業時、作業開始時、作業内容変更時など、その状況によって危険性有害性に対応するため、グループで様々な意見を出し合い行うグループ</a:t>
            </a:r>
            <a:r>
              <a:rPr kumimoji="1" lang="en-US" altLang="ja-JP" sz="1400" dirty="0">
                <a:latin typeface="BIZ UDゴシック" panose="020B0400000000000000" pitchFamily="49" charset="-128"/>
                <a:ea typeface="BIZ UDゴシック" panose="020B0400000000000000" pitchFamily="49" charset="-128"/>
              </a:rPr>
              <a:t>KY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BIZ UDゴシック" panose="020B0400000000000000" pitchFamily="49" charset="-128"/>
                <a:ea typeface="BIZ UDゴシック" panose="020B0400000000000000" pitchFamily="49" charset="-128"/>
              </a:rPr>
              <a:t>（一人</a:t>
            </a:r>
            <a:r>
              <a:rPr lang="en-US" altLang="ja-JP" sz="1400" dirty="0">
                <a:latin typeface="BIZ UDゴシック" panose="020B0400000000000000" pitchFamily="49" charset="-128"/>
                <a:ea typeface="BIZ UDゴシック" panose="020B0400000000000000" pitchFamily="49" charset="-128"/>
              </a:rPr>
              <a:t>KY</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BIZ UDゴシック" panose="020B0400000000000000" pitchFamily="49" charset="-128"/>
                <a:ea typeface="BIZ UDゴシック" panose="020B0400000000000000" pitchFamily="49" charset="-128"/>
              </a:rPr>
              <a:t>作業員は、</a:t>
            </a:r>
            <a:r>
              <a:rPr kumimoji="1" lang="ja-JP" altLang="en-US" sz="1400" dirty="0">
                <a:latin typeface="BIZ UDゴシック" panose="020B0400000000000000" pitchFamily="49" charset="-128"/>
                <a:ea typeface="BIZ UDゴシック" panose="020B0400000000000000" pitchFamily="49" charset="-128"/>
              </a:rPr>
              <a:t>一人作業になることが多く、作業員が、作業開始前に、最後の確認として、作業内容ごとに危険性有害性を排除・対策を行う為の一人ＫＹ</a:t>
            </a:r>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などがあります。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6</a:t>
            </a:fld>
            <a:endParaRPr kumimoji="1" lang="ja-JP" altLang="en-US"/>
          </a:p>
        </p:txBody>
      </p:sp>
    </p:spTree>
    <p:extLst>
      <p:ext uri="{BB962C8B-B14F-4D97-AF65-F5344CB8AC3E}">
        <p14:creationId xmlns:p14="http://schemas.microsoft.com/office/powerpoint/2010/main" val="130846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8" y="0"/>
            <a:ext cx="6737351" cy="5053013"/>
          </a:xfrm>
        </p:spPr>
      </p:sp>
      <p:sp>
        <p:nvSpPr>
          <p:cNvPr id="3" name="ノート プレースホルダー 2"/>
          <p:cNvSpPr>
            <a:spLocks noGrp="1"/>
          </p:cNvSpPr>
          <p:nvPr>
            <p:ph type="body" idx="1"/>
          </p:nvPr>
        </p:nvSpPr>
        <p:spPr>
          <a:xfrm>
            <a:off x="134112" y="5269719"/>
            <a:ext cx="6461760" cy="4374153"/>
          </a:xfrm>
        </p:spPr>
        <p:txBody>
          <a:bodyPr/>
          <a:lstStyle/>
          <a:p>
            <a:r>
              <a:rPr kumimoji="1" lang="ja-JP" altLang="en-US" sz="1400" dirty="0">
                <a:latin typeface="BIZ UDゴシック" panose="020B0400000000000000" pitchFamily="49" charset="-128"/>
                <a:ea typeface="BIZ UDゴシック" panose="020B0400000000000000" pitchFamily="49" charset="-128"/>
              </a:rPr>
              <a:t>次に一人ＫＹについて、説明いたします。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7</a:t>
            </a:fld>
            <a:endParaRPr kumimoji="1" lang="ja-JP" altLang="en-US"/>
          </a:p>
        </p:txBody>
      </p:sp>
    </p:spTree>
    <p:extLst>
      <p:ext uri="{BB962C8B-B14F-4D97-AF65-F5344CB8AC3E}">
        <p14:creationId xmlns:p14="http://schemas.microsoft.com/office/powerpoint/2010/main" val="307557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8" y="0"/>
            <a:ext cx="6731001" cy="5048250"/>
          </a:xfrm>
        </p:spPr>
      </p:sp>
      <p:sp>
        <p:nvSpPr>
          <p:cNvPr id="3" name="ノート プレースホルダー 2"/>
          <p:cNvSpPr>
            <a:spLocks noGrp="1"/>
          </p:cNvSpPr>
          <p:nvPr>
            <p:ph type="body" idx="1"/>
          </p:nvPr>
        </p:nvSpPr>
        <p:spPr>
          <a:xfrm>
            <a:off x="152932" y="5267337"/>
            <a:ext cx="6430748" cy="4449687"/>
          </a:xfrm>
        </p:spPr>
        <p:txBody>
          <a:bodyPr/>
          <a:lstStyle/>
          <a:p>
            <a:r>
              <a:rPr kumimoji="1" lang="ja-JP" altLang="en-US" sz="1400" dirty="0">
                <a:latin typeface="BIZ UDゴシック" panose="020B0400000000000000" pitchFamily="49" charset="-128"/>
                <a:ea typeface="BIZ UDゴシック" panose="020B0400000000000000" pitchFamily="49" charset="-128"/>
              </a:rPr>
              <a:t>労働災害を防止するには作業開始前における、作業方法や作業環境、使用機械等の安全確認は非常に有効です。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b="1" dirty="0">
              <a:solidFill>
                <a:schemeClr val="accent1"/>
              </a:solidFill>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しかしながら、その安全確認の不足から、労働災害のリスクが増加します。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作業開始前に一人</a:t>
            </a:r>
            <a:r>
              <a:rPr lang="ja-JP" altLang="en-US" sz="1400" dirty="0">
                <a:latin typeface="BIZ UDゴシック" panose="020B0400000000000000" pitchFamily="49" charset="-128"/>
                <a:ea typeface="BIZ UDゴシック" panose="020B0400000000000000" pitchFamily="49" charset="-128"/>
              </a:rPr>
              <a:t>ＫＹ</a:t>
            </a:r>
            <a:r>
              <a:rPr kumimoji="1" lang="ja-JP" altLang="en-US" sz="1400" dirty="0">
                <a:latin typeface="BIZ UDゴシック" panose="020B0400000000000000" pitchFamily="49" charset="-128"/>
                <a:ea typeface="BIZ UDゴシック" panose="020B0400000000000000" pitchFamily="49" charset="-128"/>
              </a:rPr>
              <a:t>をすることにより、自分の身を守るための安全確認を実施し、「危険のリスクの排除」「ヒューマンエラーの防止」「安全意識の向上」と言った、労働災害のリスクを減少させることが、労働災害の防止につながり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8</a:t>
            </a:fld>
            <a:endParaRPr kumimoji="1" lang="ja-JP" altLang="en-US"/>
          </a:p>
        </p:txBody>
      </p:sp>
    </p:spTree>
    <p:extLst>
      <p:ext uri="{BB962C8B-B14F-4D97-AF65-F5344CB8AC3E}">
        <p14:creationId xmlns:p14="http://schemas.microsoft.com/office/powerpoint/2010/main" val="319173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8" y="0"/>
            <a:ext cx="6737351" cy="5053013"/>
          </a:xfrm>
        </p:spPr>
      </p:sp>
      <p:sp>
        <p:nvSpPr>
          <p:cNvPr id="3" name="ノート プレースホルダー 2"/>
          <p:cNvSpPr>
            <a:spLocks noGrp="1"/>
          </p:cNvSpPr>
          <p:nvPr>
            <p:ph type="body" idx="1"/>
          </p:nvPr>
        </p:nvSpPr>
        <p:spPr>
          <a:xfrm>
            <a:off x="137128" y="5205983"/>
            <a:ext cx="6434359" cy="4412817"/>
          </a:xfrm>
        </p:spPr>
        <p:txBody>
          <a:bodyPr/>
          <a:lstStyle/>
          <a:p>
            <a:r>
              <a:rPr kumimoji="1" lang="ja-JP" altLang="en-US" sz="1400" dirty="0">
                <a:latin typeface="BIZ UDゴシック" panose="020B0400000000000000" pitchFamily="49" charset="-128"/>
                <a:ea typeface="BIZ UDゴシック" panose="020B0400000000000000" pitchFamily="49" charset="-128"/>
              </a:rPr>
              <a:t>労働災害防止に有効な、一人ＫＹを積極的に進めていただくためには、作業所への新規入場時教育等の際、「一人</a:t>
            </a:r>
            <a:r>
              <a:rPr kumimoji="1" lang="en-US" altLang="ja-JP" sz="1400" dirty="0">
                <a:latin typeface="BIZ UDゴシック" panose="020B0400000000000000" pitchFamily="49" charset="-128"/>
                <a:ea typeface="BIZ UDゴシック" panose="020B0400000000000000" pitchFamily="49" charset="-128"/>
              </a:rPr>
              <a:t>KY</a:t>
            </a:r>
            <a:r>
              <a:rPr kumimoji="1" lang="ja-JP" altLang="en-US" sz="1400" dirty="0">
                <a:latin typeface="BIZ UDゴシック" panose="020B0400000000000000" pitchFamily="49" charset="-128"/>
                <a:ea typeface="BIZ UDゴシック" panose="020B0400000000000000" pitchFamily="49" charset="-128"/>
              </a:rPr>
              <a:t>の考え方」、「一人ＫＹの特徴」、「一人ＫＹの進め方」を教育し、一人ＫＹに対して理解していただくことが重要です。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p>
        </p:txBody>
      </p:sp>
      <p:sp>
        <p:nvSpPr>
          <p:cNvPr id="4" name="スライド番号プレースホルダー 3"/>
          <p:cNvSpPr>
            <a:spLocks noGrp="1"/>
          </p:cNvSpPr>
          <p:nvPr>
            <p:ph type="sldNum" sz="quarter" idx="5"/>
          </p:nvPr>
        </p:nvSpPr>
        <p:spPr/>
        <p:txBody>
          <a:bodyPr/>
          <a:lstStyle/>
          <a:p>
            <a:fld id="{6594EDB7-4199-4A79-B932-CD41BF2B76E5}" type="slidenum">
              <a:rPr kumimoji="1" lang="ja-JP" altLang="en-US" smtClean="0"/>
              <a:t>9</a:t>
            </a:fld>
            <a:endParaRPr kumimoji="1" lang="ja-JP" altLang="en-US"/>
          </a:p>
        </p:txBody>
      </p:sp>
    </p:spTree>
    <p:extLst>
      <p:ext uri="{BB962C8B-B14F-4D97-AF65-F5344CB8AC3E}">
        <p14:creationId xmlns:p14="http://schemas.microsoft.com/office/powerpoint/2010/main" val="52438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31DF22-7703-454B-A519-F7C9D6B6B8D5}" type="datetime1">
              <a:rPr kumimoji="1" lang="ja-JP" altLang="en-US" smtClean="0"/>
              <a:t>2023/4/11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14824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217E72-BDD1-4047-8B83-5FAD78F115B4}" type="datetime1">
              <a:rPr kumimoji="1" lang="ja-JP" altLang="en-US" smtClean="0"/>
              <a:t>2023/4/11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419382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5C5C98-B798-49AF-B5D3-DCC3B939640E}" type="datetime1">
              <a:rPr kumimoji="1" lang="ja-JP" altLang="en-US" smtClean="0"/>
              <a:t>2023/4/11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282968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E69306-3CDF-4B9B-940C-3B231823AFF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313510E-E61A-48F2-A3A1-073DB67570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7100BF7-6BF2-4F69-8750-A555350F6F9D}"/>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5" name="フッター プレースホルダー 4">
            <a:extLst>
              <a:ext uri="{FF2B5EF4-FFF2-40B4-BE49-F238E27FC236}">
                <a16:creationId xmlns:a16="http://schemas.microsoft.com/office/drawing/2014/main" id="{427880D4-0EB6-4571-B543-CCBA49A032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CBD1F7-3AB8-463A-BC87-E6FB751DE940}"/>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81192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FE4F9-71F4-444B-B782-7C0DFF6EE2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FF4CCD-1988-49C0-A418-041CD2DE4F4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FFA980-3D27-46F3-9E0E-A3EE89D48CA5}"/>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5" name="フッター プレースホルダー 4">
            <a:extLst>
              <a:ext uri="{FF2B5EF4-FFF2-40B4-BE49-F238E27FC236}">
                <a16:creationId xmlns:a16="http://schemas.microsoft.com/office/drawing/2014/main" id="{F2A4DAB1-D67E-4D67-888D-43E8A91758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9511F5-DF4E-453C-9C4C-2DAE147B313F}"/>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787463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DEBFF-BEB8-44B4-928F-B95D43DD76E4}"/>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0894A7-8695-4449-8206-57982631C28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BFB1CBA-4CF9-4553-8306-19691F3D04DE}"/>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5" name="フッター プレースホルダー 4">
            <a:extLst>
              <a:ext uri="{FF2B5EF4-FFF2-40B4-BE49-F238E27FC236}">
                <a16:creationId xmlns:a16="http://schemas.microsoft.com/office/drawing/2014/main" id="{B4867506-0E4B-4CC8-840F-CC01A6444E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9259B2-F38C-4B37-A9A2-C0AB52322CAE}"/>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55746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DC7C4-D744-4BFD-84BC-18BF130CE1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190CAC-3000-4662-A673-6437B62C9F1D}"/>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61178C-F673-4E34-81C3-540C6DE26F79}"/>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2FE0E8C-42DD-4839-A313-287E5BA628AC}"/>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6" name="フッター プレースホルダー 5">
            <a:extLst>
              <a:ext uri="{FF2B5EF4-FFF2-40B4-BE49-F238E27FC236}">
                <a16:creationId xmlns:a16="http://schemas.microsoft.com/office/drawing/2014/main" id="{C78EE30C-E335-4353-B252-8DF8586430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F90882-D2A6-4FD4-81C3-9070B445E076}"/>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419283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B7FB7-C8B4-4316-9BEF-217C24D084E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2B7EBF-EA02-4191-8BB6-044A6BE730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311C80-59F5-407A-A09D-1840FBB8BB1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46818B8-6E2B-4988-8112-C9F837DB78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BC1B8F-05CF-4974-A2A3-AB6F70CACC7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0D0D934-22FF-4A78-9CE7-2AEBAE258296}"/>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8" name="フッター プレースホルダー 7">
            <a:extLst>
              <a:ext uri="{FF2B5EF4-FFF2-40B4-BE49-F238E27FC236}">
                <a16:creationId xmlns:a16="http://schemas.microsoft.com/office/drawing/2014/main" id="{678D7E64-9376-4145-8037-8C1C8D35F33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608D948-FAE3-4240-B0E1-CAB7EA75D0B0}"/>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433439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FC130-5A6C-4D66-8C75-67E4B1E97A5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06DF8A-A916-486B-8C4A-43E2463A7A5D}"/>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4" name="フッター プレースホルダー 3">
            <a:extLst>
              <a:ext uri="{FF2B5EF4-FFF2-40B4-BE49-F238E27FC236}">
                <a16:creationId xmlns:a16="http://schemas.microsoft.com/office/drawing/2014/main" id="{00CD26A7-1846-45F5-8AD8-80F5136692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70551F9-E202-4E27-8A34-04F5D7B53E93}"/>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264011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ED3836-5004-43B1-84D5-CB8139F92D49}"/>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3" name="フッター プレースホルダー 2">
            <a:extLst>
              <a:ext uri="{FF2B5EF4-FFF2-40B4-BE49-F238E27FC236}">
                <a16:creationId xmlns:a16="http://schemas.microsoft.com/office/drawing/2014/main" id="{A70DE29C-9734-4166-A538-30114060540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270CDA9-CBE5-4F7A-8C72-D6AF67BB6376}"/>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950117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8B054B-7A79-4876-AFAD-9D9A01E4721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714B7F-C20F-46C5-80BD-53DA5C54014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69F431D-10CC-4801-83D6-1B76EA2004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08A3F3-D845-41CF-8D42-5FBFEE2F70E6}"/>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6" name="フッター プレースホルダー 5">
            <a:extLst>
              <a:ext uri="{FF2B5EF4-FFF2-40B4-BE49-F238E27FC236}">
                <a16:creationId xmlns:a16="http://schemas.microsoft.com/office/drawing/2014/main" id="{85ED0DE0-4AF5-4926-BD26-0C6C896019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014567-E18A-4CF7-94FB-F1FD21CE722A}"/>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42401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DE03DF-280D-4FCF-821C-95FD103535A2}" type="datetime1">
              <a:rPr kumimoji="1" lang="ja-JP" altLang="en-US" smtClean="0"/>
              <a:t>2023/4/11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3483018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37EAA-6717-4075-A333-5E690A490A5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591A85-7ADA-4EBA-8CC3-7C2D7C5243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E3D72C-990C-442E-BABE-9227780DED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11B553-7BBA-491E-AFBE-5CB28FC2C22C}"/>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6" name="フッター プレースホルダー 5">
            <a:extLst>
              <a:ext uri="{FF2B5EF4-FFF2-40B4-BE49-F238E27FC236}">
                <a16:creationId xmlns:a16="http://schemas.microsoft.com/office/drawing/2014/main" id="{CEAF90BF-E7CD-4FB6-810E-D1CA16C845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977B86-FE9D-4EC0-8EF0-97513966512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00412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E0D42F-F09A-4D3C-91D6-1424F6833CB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279559-A3BC-45C5-9593-021AECA06BB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48D256-A8FA-498A-8B64-BB21656C60A4}"/>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5" name="フッター プレースホルダー 4">
            <a:extLst>
              <a:ext uri="{FF2B5EF4-FFF2-40B4-BE49-F238E27FC236}">
                <a16:creationId xmlns:a16="http://schemas.microsoft.com/office/drawing/2014/main" id="{73442B3A-A456-4085-91FA-7218774319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F9BDB0-7FEB-498B-8F5F-7B1204A7B80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141169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6513D2B-70CC-437B-BA92-87611D9FBBA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F4F832-4718-43A7-AC1F-E70482D7FE4F}"/>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5CD6C7-917D-45DE-BBE7-957BC3339DDB}"/>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5" name="フッター プレースホルダー 4">
            <a:extLst>
              <a:ext uri="{FF2B5EF4-FFF2-40B4-BE49-F238E27FC236}">
                <a16:creationId xmlns:a16="http://schemas.microsoft.com/office/drawing/2014/main" id="{6C159988-890B-4C33-81A9-BA29C02F56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529397-1660-4D0E-AFAB-1E01B071C731}"/>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026843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DA97F0-22A3-4BD2-B310-C5FC4FFC4DA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6A7AE9-661C-4FE1-A3D2-D423B22CD5E5}"/>
              </a:ext>
            </a:extLst>
          </p:cNvPr>
          <p:cNvSpPr>
            <a:spLocks noGrp="1"/>
          </p:cNvSpPr>
          <p:nvPr>
            <p:ph type="dt" sz="half" idx="10"/>
          </p:nvPr>
        </p:nvSpPr>
        <p:spPr/>
        <p:txBody>
          <a:bodyPr/>
          <a:lstStyle/>
          <a:p>
            <a:fld id="{83167499-E249-4F43-89A7-B08E663783C6}" type="datetimeFigureOut">
              <a:rPr kumimoji="1" lang="ja-JP" altLang="en-US" smtClean="0"/>
              <a:t>2023/4/11</a:t>
            </a:fld>
            <a:endParaRPr kumimoji="1" lang="ja-JP" altLang="en-US"/>
          </a:p>
        </p:txBody>
      </p:sp>
      <p:sp>
        <p:nvSpPr>
          <p:cNvPr id="4" name="フッター プレースホルダー 3">
            <a:extLst>
              <a:ext uri="{FF2B5EF4-FFF2-40B4-BE49-F238E27FC236}">
                <a16:creationId xmlns:a16="http://schemas.microsoft.com/office/drawing/2014/main" id="{FDB233DE-83CA-4AED-BBF6-76E613167FB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CB6A1D1-9F01-4D44-AF6C-2D2BC2388E7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49630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134CC7-5939-4818-98E8-60160993369C}" type="datetime1">
              <a:rPr kumimoji="1" lang="ja-JP" altLang="en-US" smtClean="0"/>
              <a:t>2023/4/11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288500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807518-EBC7-41E9-A8F2-2DF44F000DDE}" type="datetime1">
              <a:rPr kumimoji="1" lang="ja-JP" altLang="en-US" smtClean="0"/>
              <a:t>2023/4/11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265684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131CE2-FA2B-44BB-AC0C-B77B0377B91E}" type="datetime1">
              <a:rPr kumimoji="1" lang="ja-JP" altLang="en-US" smtClean="0"/>
              <a:t>2023/4/11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103321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C896A2F-4F70-4CF8-83BF-924A1F1E0D76}" type="datetime1">
              <a:rPr kumimoji="1" lang="ja-JP" altLang="en-US" smtClean="0"/>
              <a:t>2023/4/11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136952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4DA7A-50BA-42CA-8D17-66E6C96EFC10}" type="datetime1">
              <a:rPr kumimoji="1" lang="ja-JP" altLang="en-US" smtClean="0"/>
              <a:t>2023/4/11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206592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AC92BF-C987-41D7-BE94-9F4AFFB2935E}" type="datetime1">
              <a:rPr kumimoji="1" lang="ja-JP" altLang="en-US" smtClean="0"/>
              <a:t>2023/4/11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68766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A3C71B-769C-4DF9-B512-516B7E9FAE68}" type="datetime1">
              <a:rPr kumimoji="1" lang="ja-JP" altLang="en-US" smtClean="0"/>
              <a:t>2023/4/11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5466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7FEA7-DD51-4A60-BBDB-8D6EF56DE75D}" type="datetime1">
              <a:rPr kumimoji="1" lang="ja-JP" altLang="en-US" smtClean="0"/>
              <a:t>2023/4/11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457C6-C696-4553-9E75-847C685E91CC}" type="slidenum">
              <a:rPr kumimoji="1" lang="ja-JP" altLang="en-US" smtClean="0"/>
              <a:t>‹#›</a:t>
            </a:fld>
            <a:endParaRPr kumimoji="1" lang="ja-JP" altLang="en-US"/>
          </a:p>
        </p:txBody>
      </p:sp>
    </p:spTree>
    <p:extLst>
      <p:ext uri="{BB962C8B-B14F-4D97-AF65-F5344CB8AC3E}">
        <p14:creationId xmlns:p14="http://schemas.microsoft.com/office/powerpoint/2010/main" val="4162024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CD3847-9862-47F4-883E-86B826227A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B7D922-D493-4346-9F7B-C9F235AC70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BACCAB-19CD-406F-AB0D-80B0563AF4A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67499-E249-4F43-89A7-B08E663783C6}" type="datetimeFigureOut">
              <a:rPr kumimoji="1" lang="ja-JP" altLang="en-US" smtClean="0"/>
              <a:t>2023/4/11</a:t>
            </a:fld>
            <a:endParaRPr kumimoji="1" lang="ja-JP" altLang="en-US"/>
          </a:p>
        </p:txBody>
      </p:sp>
      <p:sp>
        <p:nvSpPr>
          <p:cNvPr id="5" name="フッター プレースホルダー 4">
            <a:extLst>
              <a:ext uri="{FF2B5EF4-FFF2-40B4-BE49-F238E27FC236}">
                <a16:creationId xmlns:a16="http://schemas.microsoft.com/office/drawing/2014/main" id="{F03187E9-7436-4B22-9D44-D112085994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391A526-2866-4306-BCA9-3B93526CB53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637174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7.emf"/><Relationship Id="rId4" Type="http://schemas.openxmlformats.org/officeDocument/2006/relationships/image" Target="../media/image13.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0BDA2CB-33D8-4C74-B27E-0D1A69D8B330}"/>
              </a:ext>
            </a:extLst>
          </p:cNvPr>
          <p:cNvSpPr/>
          <p:nvPr/>
        </p:nvSpPr>
        <p:spPr>
          <a:xfrm>
            <a:off x="0" y="0"/>
            <a:ext cx="9144000" cy="6858000"/>
          </a:xfrm>
          <a:prstGeom prst="rect">
            <a:avLst/>
          </a:prstGeom>
          <a:solidFill>
            <a:srgbClr val="FFF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extLst>
              <a:ext uri="{FF2B5EF4-FFF2-40B4-BE49-F238E27FC236}">
                <a16:creationId xmlns:a16="http://schemas.microsoft.com/office/drawing/2014/main" id="{C2884652-25B9-47FD-28A4-B017B7892464}"/>
              </a:ext>
            </a:extLst>
          </p:cNvPr>
          <p:cNvSpPr/>
          <p:nvPr/>
        </p:nvSpPr>
        <p:spPr>
          <a:xfrm>
            <a:off x="19051" y="18342"/>
            <a:ext cx="9108000" cy="1630349"/>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7084D0C-3F6B-4835-B345-0B8A3B1A9958}"/>
              </a:ext>
            </a:extLst>
          </p:cNvPr>
          <p:cNvSpPr txBox="1"/>
          <p:nvPr/>
        </p:nvSpPr>
        <p:spPr>
          <a:xfrm>
            <a:off x="2594234" y="156061"/>
            <a:ext cx="6241531" cy="1384995"/>
          </a:xfrm>
          <a:prstGeom prst="rect">
            <a:avLst/>
          </a:prstGeom>
          <a:noFill/>
        </p:spPr>
        <p:txBody>
          <a:bodyPr wrap="square" rtlCol="0">
            <a:spAutoFit/>
          </a:bodyPr>
          <a:lstStyle/>
          <a:p>
            <a:pPr algn="ctr"/>
            <a:r>
              <a:rPr kumimoji="1" lang="ja-JP" altLang="en-US" sz="3600" b="1" kern="0" spc="-150" dirty="0">
                <a:ln w="19050">
                  <a:solidFill>
                    <a:schemeClr val="bg1"/>
                  </a:solidFill>
                </a:ln>
                <a:solidFill>
                  <a:srgbClr val="007448"/>
                </a:solidFill>
                <a:latin typeface="HGP創英角ｺﾞｼｯｸUB" panose="020B0900000000000000" pitchFamily="50" charset="-128"/>
                <a:ea typeface="HGP創英角ｺﾞｼｯｸUB" panose="020B0900000000000000" pitchFamily="50" charset="-128"/>
              </a:rPr>
              <a:t>令 和 ５ 年 度</a:t>
            </a:r>
            <a:endParaRPr kumimoji="1" lang="en-US" altLang="ja-JP" sz="3600" b="1" kern="0" spc="-150" dirty="0">
              <a:ln w="19050">
                <a:solidFill>
                  <a:schemeClr val="bg1"/>
                </a:solidFill>
              </a:ln>
              <a:solidFill>
                <a:srgbClr val="007448"/>
              </a:solidFill>
              <a:latin typeface="HGP創英角ｺﾞｼｯｸUB" panose="020B0900000000000000" pitchFamily="50" charset="-128"/>
              <a:ea typeface="HGP創英角ｺﾞｼｯｸUB" panose="020B0900000000000000" pitchFamily="50" charset="-128"/>
            </a:endParaRPr>
          </a:p>
          <a:p>
            <a:pPr algn="dist"/>
            <a:r>
              <a:rPr kumimoji="1" lang="ja-JP" altLang="en-US" sz="4800" b="1" kern="0" spc="-150" dirty="0">
                <a:ln w="19050">
                  <a:solidFill>
                    <a:schemeClr val="bg1"/>
                  </a:solidFill>
                </a:ln>
                <a:solidFill>
                  <a:srgbClr val="007448"/>
                </a:solidFill>
                <a:effectLst/>
                <a:latin typeface="HGP創英角ｺﾞｼｯｸUB" panose="020B0900000000000000" pitchFamily="50" charset="-128"/>
                <a:ea typeface="HGP創英角ｺﾞｼｯｸUB" panose="020B0900000000000000" pitchFamily="50" charset="-128"/>
              </a:rPr>
              <a:t>一人ＫＹ推進運動 埼玉</a:t>
            </a:r>
          </a:p>
        </p:txBody>
      </p:sp>
      <p:sp>
        <p:nvSpPr>
          <p:cNvPr id="44" name="正方形/長方形 43">
            <a:extLst>
              <a:ext uri="{FF2B5EF4-FFF2-40B4-BE49-F238E27FC236}">
                <a16:creationId xmlns:a16="http://schemas.microsoft.com/office/drawing/2014/main" id="{5E5CD4CA-6621-35CE-2A03-2CD1CD9C622D}"/>
              </a:ext>
            </a:extLst>
          </p:cNvPr>
          <p:cNvSpPr/>
          <p:nvPr/>
        </p:nvSpPr>
        <p:spPr>
          <a:xfrm>
            <a:off x="18000" y="5593304"/>
            <a:ext cx="9108000" cy="935655"/>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EF7EDBA2-5FAC-B0AC-9500-C7330B9FD3B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4147" y="498466"/>
            <a:ext cx="3867150" cy="6477000"/>
          </a:xfrm>
          <a:prstGeom prst="rect">
            <a:avLst/>
          </a:prstGeom>
        </p:spPr>
      </p:pic>
      <p:grpSp>
        <p:nvGrpSpPr>
          <p:cNvPr id="30" name="グループ化 29">
            <a:extLst>
              <a:ext uri="{FF2B5EF4-FFF2-40B4-BE49-F238E27FC236}">
                <a16:creationId xmlns:a16="http://schemas.microsoft.com/office/drawing/2014/main" id="{A43EC632-C310-0388-3AD9-9EF100B94F71}"/>
              </a:ext>
            </a:extLst>
          </p:cNvPr>
          <p:cNvGrpSpPr/>
          <p:nvPr/>
        </p:nvGrpSpPr>
        <p:grpSpPr>
          <a:xfrm>
            <a:off x="2037636" y="3928280"/>
            <a:ext cx="6875200" cy="877164"/>
            <a:chOff x="1604427" y="4198820"/>
            <a:chExt cx="6875200" cy="877164"/>
          </a:xfrm>
        </p:grpSpPr>
        <p:sp>
          <p:nvSpPr>
            <p:cNvPr id="31" name="四角形: 角を丸くする 30">
              <a:extLst>
                <a:ext uri="{FF2B5EF4-FFF2-40B4-BE49-F238E27FC236}">
                  <a16:creationId xmlns:a16="http://schemas.microsoft.com/office/drawing/2014/main" id="{7F8DFB8C-A717-2E2E-376C-00E25B97DD21}"/>
                </a:ext>
              </a:extLst>
            </p:cNvPr>
            <p:cNvSpPr/>
            <p:nvPr/>
          </p:nvSpPr>
          <p:spPr>
            <a:xfrm>
              <a:off x="1604427" y="4232267"/>
              <a:ext cx="6875200" cy="843717"/>
            </a:xfrm>
            <a:prstGeom prst="roundRect">
              <a:avLst>
                <a:gd name="adj" fmla="val 8991"/>
              </a:avLst>
            </a:prstGeom>
            <a:solidFill>
              <a:srgbClr val="FFF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2" name="グループ化 31">
              <a:extLst>
                <a:ext uri="{FF2B5EF4-FFF2-40B4-BE49-F238E27FC236}">
                  <a16:creationId xmlns:a16="http://schemas.microsoft.com/office/drawing/2014/main" id="{AC883DBB-DD1C-7B38-3B85-E5518FA6B797}"/>
                </a:ext>
              </a:extLst>
            </p:cNvPr>
            <p:cNvGrpSpPr/>
            <p:nvPr/>
          </p:nvGrpSpPr>
          <p:grpSpPr>
            <a:xfrm>
              <a:off x="1604436" y="4198820"/>
              <a:ext cx="6875191" cy="877164"/>
              <a:chOff x="1117182" y="3109801"/>
              <a:chExt cx="6875191" cy="877164"/>
            </a:xfrm>
          </p:grpSpPr>
          <p:grpSp>
            <p:nvGrpSpPr>
              <p:cNvPr id="33" name="グループ化 32">
                <a:extLst>
                  <a:ext uri="{FF2B5EF4-FFF2-40B4-BE49-F238E27FC236}">
                    <a16:creationId xmlns:a16="http://schemas.microsoft.com/office/drawing/2014/main" id="{76DC47E0-9A40-42ED-96B6-1E46A70948AE}"/>
                  </a:ext>
                </a:extLst>
              </p:cNvPr>
              <p:cNvGrpSpPr/>
              <p:nvPr/>
            </p:nvGrpSpPr>
            <p:grpSpPr>
              <a:xfrm>
                <a:off x="1117182" y="3174188"/>
                <a:ext cx="1182002" cy="391986"/>
                <a:chOff x="573631" y="2388154"/>
                <a:chExt cx="1182002" cy="391986"/>
              </a:xfrm>
            </p:grpSpPr>
            <p:sp>
              <p:nvSpPr>
                <p:cNvPr id="39" name="四角形: 角を丸くする 38">
                  <a:extLst>
                    <a:ext uri="{FF2B5EF4-FFF2-40B4-BE49-F238E27FC236}">
                      <a16:creationId xmlns:a16="http://schemas.microsoft.com/office/drawing/2014/main" id="{9D7EC96E-B66B-4482-B96B-B74D358C1372}"/>
                    </a:ext>
                  </a:extLst>
                </p:cNvPr>
                <p:cNvSpPr/>
                <p:nvPr/>
              </p:nvSpPr>
              <p:spPr>
                <a:xfrm>
                  <a:off x="610372" y="2388154"/>
                  <a:ext cx="1091267" cy="372481"/>
                </a:xfrm>
                <a:prstGeom prst="roundRect">
                  <a:avLst>
                    <a:gd name="adj" fmla="val 1666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ts val="600"/>
                    </a:spcBef>
                    <a:spcAft>
                      <a:spcPts val="600"/>
                    </a:spcAft>
                  </a:pP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40" name="テキスト ボックス 39">
                  <a:extLst>
                    <a:ext uri="{FF2B5EF4-FFF2-40B4-BE49-F238E27FC236}">
                      <a16:creationId xmlns:a16="http://schemas.microsoft.com/office/drawing/2014/main" id="{70F245C0-4102-B1EA-C42F-58D7A5ABBAD5}"/>
                    </a:ext>
                  </a:extLst>
                </p:cNvPr>
                <p:cNvSpPr txBox="1"/>
                <p:nvPr/>
              </p:nvSpPr>
              <p:spPr>
                <a:xfrm>
                  <a:off x="573631" y="2407659"/>
                  <a:ext cx="1182002" cy="372481"/>
                </a:xfrm>
                <a:prstGeom prst="rect">
                  <a:avLst/>
                </a:prstGeom>
                <a:noFill/>
                <a:ln>
                  <a:noFill/>
                </a:ln>
              </p:spPr>
              <p:txBody>
                <a:bodyPr wrap="square" rtlCol="0">
                  <a:spAutoFit/>
                </a:bodyPr>
                <a:lstStyle/>
                <a:p>
                  <a:pPr algn="ctr"/>
                  <a:r>
                    <a:rPr kumimoji="1" lang="ja-JP" altLang="en-US" b="1" dirty="0">
                      <a:solidFill>
                        <a:srgbClr val="007448"/>
                      </a:solidFill>
                      <a:latin typeface="+mn-ea"/>
                    </a:rPr>
                    <a:t>実施期間</a:t>
                  </a:r>
                </a:p>
              </p:txBody>
            </p:sp>
          </p:grpSp>
          <p:sp>
            <p:nvSpPr>
              <p:cNvPr id="34" name="テキスト ボックス 33">
                <a:extLst>
                  <a:ext uri="{FF2B5EF4-FFF2-40B4-BE49-F238E27FC236}">
                    <a16:creationId xmlns:a16="http://schemas.microsoft.com/office/drawing/2014/main" id="{6EEB2BDE-E05A-9B00-6577-798CCD7D68B4}"/>
                  </a:ext>
                </a:extLst>
              </p:cNvPr>
              <p:cNvSpPr txBox="1"/>
              <p:nvPr/>
            </p:nvSpPr>
            <p:spPr>
              <a:xfrm>
                <a:off x="2335924" y="3109801"/>
                <a:ext cx="5656449" cy="461665"/>
              </a:xfrm>
              <a:prstGeom prst="rect">
                <a:avLst/>
              </a:prstGeom>
              <a:noFill/>
            </p:spPr>
            <p:txBody>
              <a:bodyPr wrap="square" rtlCol="0">
                <a:spAutoFit/>
              </a:bodyPr>
              <a:lstStyle/>
              <a:p>
                <a:pPr algn="dist"/>
                <a:r>
                  <a:rPr kumimoji="1" lang="ja-JP" altLang="en-US" sz="2400" b="1" dirty="0">
                    <a:solidFill>
                      <a:srgbClr val="4F845B"/>
                    </a:solidFill>
                    <a:effectLst>
                      <a:innerShdw blurRad="63500" dist="50800" dir="13500000">
                        <a:prstClr val="black">
                          <a:alpha val="50000"/>
                        </a:prstClr>
                      </a:innerShdw>
                    </a:effectLst>
                    <a:latin typeface="HGP創英角ｺﾞｼｯｸUB" panose="020B0900000000000000" pitchFamily="50" charset="-128"/>
                    <a:ea typeface="HGP創英角ｺﾞｼｯｸUB" panose="020B0900000000000000" pitchFamily="50" charset="-128"/>
                  </a:rPr>
                  <a:t>令和５年４月１日～令和６年３月３１日</a:t>
                </a:r>
              </a:p>
            </p:txBody>
          </p:sp>
          <p:grpSp>
            <p:nvGrpSpPr>
              <p:cNvPr id="35" name="グループ化 34">
                <a:extLst>
                  <a:ext uri="{FF2B5EF4-FFF2-40B4-BE49-F238E27FC236}">
                    <a16:creationId xmlns:a16="http://schemas.microsoft.com/office/drawing/2014/main" id="{224AC5B1-B968-E06D-F8CB-60B821F5C511}"/>
                  </a:ext>
                </a:extLst>
              </p:cNvPr>
              <p:cNvGrpSpPr/>
              <p:nvPr/>
            </p:nvGrpSpPr>
            <p:grpSpPr>
              <a:xfrm>
                <a:off x="1117182" y="3581635"/>
                <a:ext cx="1182002" cy="387363"/>
                <a:chOff x="573631" y="2388154"/>
                <a:chExt cx="1182002" cy="387363"/>
              </a:xfrm>
            </p:grpSpPr>
            <p:sp>
              <p:nvSpPr>
                <p:cNvPr id="37" name="四角形: 角を丸くする 36">
                  <a:extLst>
                    <a:ext uri="{FF2B5EF4-FFF2-40B4-BE49-F238E27FC236}">
                      <a16:creationId xmlns:a16="http://schemas.microsoft.com/office/drawing/2014/main" id="{C218BF6F-BAC7-8A94-C415-DF7EA5D4F809}"/>
                    </a:ext>
                  </a:extLst>
                </p:cNvPr>
                <p:cNvSpPr/>
                <p:nvPr/>
              </p:nvSpPr>
              <p:spPr>
                <a:xfrm>
                  <a:off x="610372" y="2388154"/>
                  <a:ext cx="1091267" cy="372481"/>
                </a:xfrm>
                <a:prstGeom prst="roundRect">
                  <a:avLst>
                    <a:gd name="adj" fmla="val 1666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ts val="600"/>
                    </a:spcBef>
                    <a:spcAft>
                      <a:spcPts val="600"/>
                    </a:spcAft>
                  </a:pP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38" name="テキスト ボックス 37">
                  <a:extLst>
                    <a:ext uri="{FF2B5EF4-FFF2-40B4-BE49-F238E27FC236}">
                      <a16:creationId xmlns:a16="http://schemas.microsoft.com/office/drawing/2014/main" id="{46B022FF-3A28-1224-F7C7-CD7E78944A27}"/>
                    </a:ext>
                  </a:extLst>
                </p:cNvPr>
                <p:cNvSpPr txBox="1"/>
                <p:nvPr/>
              </p:nvSpPr>
              <p:spPr>
                <a:xfrm>
                  <a:off x="573631" y="2406185"/>
                  <a:ext cx="1182002" cy="369332"/>
                </a:xfrm>
                <a:prstGeom prst="rect">
                  <a:avLst/>
                </a:prstGeom>
                <a:noFill/>
                <a:ln>
                  <a:noFill/>
                </a:ln>
              </p:spPr>
              <p:txBody>
                <a:bodyPr wrap="square" rtlCol="0">
                  <a:spAutoFit/>
                </a:bodyPr>
                <a:lstStyle/>
                <a:p>
                  <a:pPr algn="ctr"/>
                  <a:r>
                    <a:rPr kumimoji="1" lang="ja-JP" altLang="en-US" b="1" dirty="0">
                      <a:solidFill>
                        <a:srgbClr val="007448"/>
                      </a:solidFill>
                      <a:latin typeface="+mn-ea"/>
                    </a:rPr>
                    <a:t>強調月間</a:t>
                  </a:r>
                </a:p>
              </p:txBody>
            </p:sp>
          </p:grpSp>
          <p:sp>
            <p:nvSpPr>
              <p:cNvPr id="36" name="テキスト ボックス 35">
                <a:extLst>
                  <a:ext uri="{FF2B5EF4-FFF2-40B4-BE49-F238E27FC236}">
                    <a16:creationId xmlns:a16="http://schemas.microsoft.com/office/drawing/2014/main" id="{F709CC3B-1126-D0AC-BF4E-5EFC1CF37ED4}"/>
                  </a:ext>
                </a:extLst>
              </p:cNvPr>
              <p:cNvSpPr txBox="1"/>
              <p:nvPr/>
            </p:nvSpPr>
            <p:spPr>
              <a:xfrm>
                <a:off x="2335924" y="3525300"/>
                <a:ext cx="5656449" cy="461665"/>
              </a:xfrm>
              <a:prstGeom prst="rect">
                <a:avLst/>
              </a:prstGeom>
              <a:noFill/>
            </p:spPr>
            <p:txBody>
              <a:bodyPr wrap="square" rtlCol="0">
                <a:spAutoFit/>
              </a:bodyPr>
              <a:lstStyle/>
              <a:p>
                <a:pPr algn="dist"/>
                <a:r>
                  <a:rPr kumimoji="1" lang="ja-JP" altLang="en-US" sz="2400" b="1" dirty="0">
                    <a:solidFill>
                      <a:srgbClr val="4F845B"/>
                    </a:solidFill>
                    <a:effectLst>
                      <a:innerShdw blurRad="63500" dist="50800" dir="13500000">
                        <a:prstClr val="black">
                          <a:alpha val="50000"/>
                        </a:prstClr>
                      </a:innerShdw>
                    </a:effectLst>
                    <a:latin typeface="HGP創英角ｺﾞｼｯｸUB" panose="020B0900000000000000" pitchFamily="50" charset="-128"/>
                    <a:ea typeface="HGP創英角ｺﾞｼｯｸUB" panose="020B0900000000000000" pitchFamily="50" charset="-128"/>
                  </a:rPr>
                  <a:t>令和５年９月１日～令和５年９月３１日</a:t>
                </a:r>
              </a:p>
            </p:txBody>
          </p:sp>
        </p:grpSp>
      </p:grpSp>
      <p:grpSp>
        <p:nvGrpSpPr>
          <p:cNvPr id="24" name="グループ化 23">
            <a:extLst>
              <a:ext uri="{FF2B5EF4-FFF2-40B4-BE49-F238E27FC236}">
                <a16:creationId xmlns:a16="http://schemas.microsoft.com/office/drawing/2014/main" id="{3B2F0F7A-752F-46A0-84B6-9D03434CBCA4}"/>
              </a:ext>
            </a:extLst>
          </p:cNvPr>
          <p:cNvGrpSpPr/>
          <p:nvPr/>
        </p:nvGrpSpPr>
        <p:grpSpPr>
          <a:xfrm>
            <a:off x="2276476" y="5619191"/>
            <a:ext cx="6829531" cy="865068"/>
            <a:chOff x="336087" y="5210356"/>
            <a:chExt cx="8143542" cy="865068"/>
          </a:xfrm>
        </p:grpSpPr>
        <p:sp>
          <p:nvSpPr>
            <p:cNvPr id="5" name="四角形: 角を丸くする 4">
              <a:extLst>
                <a:ext uri="{FF2B5EF4-FFF2-40B4-BE49-F238E27FC236}">
                  <a16:creationId xmlns:a16="http://schemas.microsoft.com/office/drawing/2014/main" id="{4C04F9C0-0CA0-40A9-BA84-EBEBF41701DE}"/>
                </a:ext>
              </a:extLst>
            </p:cNvPr>
            <p:cNvSpPr/>
            <p:nvPr/>
          </p:nvSpPr>
          <p:spPr>
            <a:xfrm>
              <a:off x="664366" y="5210356"/>
              <a:ext cx="7815263" cy="865068"/>
            </a:xfrm>
            <a:prstGeom prst="roundRect">
              <a:avLst>
                <a:gd name="adj" fmla="val 0"/>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06C0813B-75E4-4C0B-A35A-A4B93EB6EFE6}"/>
                </a:ext>
              </a:extLst>
            </p:cNvPr>
            <p:cNvSpPr txBox="1"/>
            <p:nvPr/>
          </p:nvSpPr>
          <p:spPr>
            <a:xfrm>
              <a:off x="336087" y="5276210"/>
              <a:ext cx="1986333" cy="400110"/>
            </a:xfrm>
            <a:prstGeom prst="rect">
              <a:avLst/>
            </a:prstGeom>
            <a:noFill/>
          </p:spPr>
          <p:txBody>
            <a:bodyPr wrap="square" rtlCol="0">
              <a:spAutoFit/>
            </a:bodyPr>
            <a:lstStyle/>
            <a:p>
              <a:r>
                <a:rPr kumimoji="1" lang="en-US" altLang="ja-JP" sz="2000" b="1" spc="-150" dirty="0">
                  <a:solidFill>
                    <a:srgbClr val="00643E"/>
                  </a:solidFill>
                  <a:latin typeface="+mn-ea"/>
                </a:rPr>
                <a:t>【 </a:t>
              </a:r>
              <a:r>
                <a:rPr kumimoji="1" lang="ja-JP" altLang="en-US" sz="2000" b="1" spc="-150" dirty="0">
                  <a:solidFill>
                    <a:srgbClr val="00643E"/>
                  </a:solidFill>
                  <a:latin typeface="+mn-ea"/>
                </a:rPr>
                <a:t>主 唱 者 </a:t>
              </a:r>
              <a:r>
                <a:rPr kumimoji="1" lang="en-US" altLang="ja-JP" sz="2000" b="1" spc="-150" dirty="0">
                  <a:solidFill>
                    <a:srgbClr val="00643E"/>
                  </a:solidFill>
                  <a:latin typeface="+mn-ea"/>
                </a:rPr>
                <a:t>】</a:t>
              </a:r>
            </a:p>
          </p:txBody>
        </p:sp>
        <p:sp>
          <p:nvSpPr>
            <p:cNvPr id="7" name="テキスト ボックス 6">
              <a:extLst>
                <a:ext uri="{FF2B5EF4-FFF2-40B4-BE49-F238E27FC236}">
                  <a16:creationId xmlns:a16="http://schemas.microsoft.com/office/drawing/2014/main" id="{3091F2AA-72EE-4D5C-87E9-62C887C4B4C0}"/>
                </a:ext>
              </a:extLst>
            </p:cNvPr>
            <p:cNvSpPr txBox="1"/>
            <p:nvPr/>
          </p:nvSpPr>
          <p:spPr>
            <a:xfrm>
              <a:off x="346433" y="5668220"/>
              <a:ext cx="1975986" cy="400110"/>
            </a:xfrm>
            <a:prstGeom prst="rect">
              <a:avLst/>
            </a:prstGeom>
            <a:noFill/>
          </p:spPr>
          <p:txBody>
            <a:bodyPr wrap="square" rtlCol="0">
              <a:spAutoFit/>
            </a:bodyPr>
            <a:lstStyle/>
            <a:p>
              <a:r>
                <a:rPr kumimoji="1" lang="en-US" altLang="ja-JP" sz="2000" b="1" spc="-150" dirty="0">
                  <a:solidFill>
                    <a:srgbClr val="00643E"/>
                  </a:solidFill>
                  <a:latin typeface="+mn-ea"/>
                </a:rPr>
                <a:t>【 </a:t>
              </a:r>
              <a:r>
                <a:rPr kumimoji="1" lang="ja-JP" altLang="en-US" sz="2000" b="1" spc="-150" dirty="0">
                  <a:solidFill>
                    <a:srgbClr val="00643E"/>
                  </a:solidFill>
                  <a:latin typeface="+mn-ea"/>
                </a:rPr>
                <a:t>協　  賛 </a:t>
              </a:r>
              <a:r>
                <a:rPr kumimoji="1" lang="en-US" altLang="ja-JP" sz="2000" b="1" spc="-150" dirty="0">
                  <a:solidFill>
                    <a:srgbClr val="00643E"/>
                  </a:solidFill>
                  <a:latin typeface="+mn-ea"/>
                </a:rPr>
                <a:t>】</a:t>
              </a:r>
              <a:endParaRPr kumimoji="1" lang="ja-JP" altLang="en-US" sz="2000" b="1" spc="-150" dirty="0">
                <a:solidFill>
                  <a:srgbClr val="00643E"/>
                </a:solidFill>
                <a:latin typeface="+mn-ea"/>
              </a:endParaRPr>
            </a:p>
          </p:txBody>
        </p:sp>
        <p:sp>
          <p:nvSpPr>
            <p:cNvPr id="8" name="テキスト ボックス 7">
              <a:extLst>
                <a:ext uri="{FF2B5EF4-FFF2-40B4-BE49-F238E27FC236}">
                  <a16:creationId xmlns:a16="http://schemas.microsoft.com/office/drawing/2014/main" id="{F9E5F2EC-B6CD-4BAF-B8B3-1A9F1AAE1D45}"/>
                </a:ext>
              </a:extLst>
            </p:cNvPr>
            <p:cNvSpPr txBox="1"/>
            <p:nvPr/>
          </p:nvSpPr>
          <p:spPr>
            <a:xfrm>
              <a:off x="2090505" y="5652895"/>
              <a:ext cx="2345682" cy="400110"/>
            </a:xfrm>
            <a:prstGeom prst="rect">
              <a:avLst/>
            </a:prstGeom>
            <a:noFill/>
          </p:spPr>
          <p:txBody>
            <a:bodyPr wrap="square" rtlCol="0">
              <a:spAutoFit/>
            </a:bodyPr>
            <a:lstStyle/>
            <a:p>
              <a:pPr algn="dist"/>
              <a:r>
                <a:rPr kumimoji="1" lang="ja-JP" altLang="en-US" sz="2000" b="1" dirty="0">
                  <a:solidFill>
                    <a:srgbClr val="00643E"/>
                  </a:solidFill>
                  <a:latin typeface="+mn-ea"/>
                </a:rPr>
                <a:t>埼玉労働局</a:t>
              </a:r>
            </a:p>
          </p:txBody>
        </p:sp>
        <p:sp>
          <p:nvSpPr>
            <p:cNvPr id="9" name="テキスト ボックス 8">
              <a:extLst>
                <a:ext uri="{FF2B5EF4-FFF2-40B4-BE49-F238E27FC236}">
                  <a16:creationId xmlns:a16="http://schemas.microsoft.com/office/drawing/2014/main" id="{91C61750-0010-439C-A7BA-C27AC4D15821}"/>
                </a:ext>
              </a:extLst>
            </p:cNvPr>
            <p:cNvSpPr txBox="1"/>
            <p:nvPr/>
          </p:nvSpPr>
          <p:spPr>
            <a:xfrm>
              <a:off x="2099141" y="5272675"/>
              <a:ext cx="6185475" cy="400110"/>
            </a:xfrm>
            <a:prstGeom prst="rect">
              <a:avLst/>
            </a:prstGeom>
            <a:noFill/>
          </p:spPr>
          <p:txBody>
            <a:bodyPr wrap="square" rtlCol="0">
              <a:spAutoFit/>
            </a:bodyPr>
            <a:lstStyle/>
            <a:p>
              <a:pPr algn="dist"/>
              <a:r>
                <a:rPr kumimoji="1" lang="ja-JP" altLang="en-US" sz="2000" b="1" spc="-150" dirty="0">
                  <a:solidFill>
                    <a:srgbClr val="00643E"/>
                  </a:solidFill>
                  <a:latin typeface="+mn-ea"/>
                </a:rPr>
                <a:t>建設業労働災害防止協会埼玉県支部・各分会</a:t>
              </a:r>
              <a:endParaRPr kumimoji="1" lang="en-US" altLang="ja-JP" sz="2000" b="1" spc="-150" dirty="0">
                <a:solidFill>
                  <a:srgbClr val="00643E"/>
                </a:solidFill>
                <a:latin typeface="+mn-ea"/>
              </a:endParaRPr>
            </a:p>
          </p:txBody>
        </p:sp>
      </p:grpSp>
      <p:sp>
        <p:nvSpPr>
          <p:cNvPr id="3" name="スライド番号プレースホルダー 2">
            <a:extLst>
              <a:ext uri="{FF2B5EF4-FFF2-40B4-BE49-F238E27FC236}">
                <a16:creationId xmlns:a16="http://schemas.microsoft.com/office/drawing/2014/main" id="{6360D785-CE91-4A00-BBA3-045F2F8D306D}"/>
              </a:ext>
            </a:extLst>
          </p:cNvPr>
          <p:cNvSpPr>
            <a:spLocks noGrp="1"/>
          </p:cNvSpPr>
          <p:nvPr>
            <p:ph type="sldNum" sz="quarter" idx="12"/>
          </p:nvPr>
        </p:nvSpPr>
        <p:spPr>
          <a:xfrm>
            <a:off x="7048607" y="6474533"/>
            <a:ext cx="2057400" cy="365125"/>
          </a:xfrm>
        </p:spPr>
        <p:txBody>
          <a:bodyPr/>
          <a:lstStyle/>
          <a:p>
            <a:fld id="{E07457C6-C696-4553-9E75-847C685E91CC}" type="slidenum">
              <a:rPr kumimoji="1" lang="ja-JP" altLang="en-US" smtClean="0">
                <a:solidFill>
                  <a:schemeClr val="tx1"/>
                </a:solidFill>
              </a:rPr>
              <a:t>1</a:t>
            </a:fld>
            <a:endParaRPr kumimoji="1" lang="ja-JP" altLang="en-US" dirty="0">
              <a:solidFill>
                <a:schemeClr val="tx1"/>
              </a:solidFill>
            </a:endParaRPr>
          </a:p>
        </p:txBody>
      </p:sp>
    </p:spTree>
    <p:extLst>
      <p:ext uri="{BB962C8B-B14F-4D97-AF65-F5344CB8AC3E}">
        <p14:creationId xmlns:p14="http://schemas.microsoft.com/office/powerpoint/2010/main" val="90063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10</a:t>
            </a:fld>
            <a:endParaRPr kumimoji="1" lang="ja-JP" altLang="en-US" dirty="0">
              <a:solidFill>
                <a:schemeClr val="tx1"/>
              </a:solidFill>
            </a:endParaRPr>
          </a:p>
        </p:txBody>
      </p:sp>
      <p:pic>
        <p:nvPicPr>
          <p:cNvPr id="21" name="図 20">
            <a:extLst>
              <a:ext uri="{FF2B5EF4-FFF2-40B4-BE49-F238E27FC236}">
                <a16:creationId xmlns:a16="http://schemas.microsoft.com/office/drawing/2014/main" id="{677640FE-0943-045C-2487-669C093975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7469" y="1122754"/>
            <a:ext cx="4230471" cy="4097079"/>
          </a:xfrm>
          <a:prstGeom prst="rect">
            <a:avLst/>
          </a:prstGeom>
        </p:spPr>
      </p:pic>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グループ化 12">
            <a:extLst>
              <a:ext uri="{FF2B5EF4-FFF2-40B4-BE49-F238E27FC236}">
                <a16:creationId xmlns:a16="http://schemas.microsoft.com/office/drawing/2014/main" id="{B176ACDB-24CB-92FD-511C-4A77F9E2224A}"/>
              </a:ext>
            </a:extLst>
          </p:cNvPr>
          <p:cNvGrpSpPr/>
          <p:nvPr/>
        </p:nvGrpSpPr>
        <p:grpSpPr>
          <a:xfrm>
            <a:off x="19049" y="6256041"/>
            <a:ext cx="3097201" cy="582873"/>
            <a:chOff x="19049" y="6256041"/>
            <a:chExt cx="3097201" cy="582873"/>
          </a:xfrm>
        </p:grpSpPr>
        <p:sp>
          <p:nvSpPr>
            <p:cNvPr id="18" name="テキスト ボックス 17">
              <a:extLst>
                <a:ext uri="{FF2B5EF4-FFF2-40B4-BE49-F238E27FC236}">
                  <a16:creationId xmlns:a16="http://schemas.microsoft.com/office/drawing/2014/main" id="{4B93D83A-68E3-0BAB-7EDB-9AD819F83FBE}"/>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9" name="図 18">
              <a:extLst>
                <a:ext uri="{FF2B5EF4-FFF2-40B4-BE49-F238E27FC236}">
                  <a16:creationId xmlns:a16="http://schemas.microsoft.com/office/drawing/2014/main" id="{6BEB93BD-3F79-52DC-44DA-F0EFA9015D5F}"/>
                </a:ext>
              </a:extLst>
            </p:cNvPr>
            <p:cNvPicPr>
              <a:picLocks noChangeAspect="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
        <p:nvSpPr>
          <p:cNvPr id="2" name="四角形: 角を丸くする 1">
            <a:extLst>
              <a:ext uri="{FF2B5EF4-FFF2-40B4-BE49-F238E27FC236}">
                <a16:creationId xmlns:a16="http://schemas.microsoft.com/office/drawing/2014/main" id="{4E254A87-0EFC-405D-0ECD-FFDA903169B4}"/>
              </a:ext>
            </a:extLst>
          </p:cNvPr>
          <p:cNvSpPr/>
          <p:nvPr/>
        </p:nvSpPr>
        <p:spPr>
          <a:xfrm>
            <a:off x="276707" y="205853"/>
            <a:ext cx="8229117"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3200" b="1" dirty="0">
                <a:solidFill>
                  <a:prstClr val="black"/>
                </a:solidFill>
                <a:latin typeface="Calibri" panose="020F0502020204030204"/>
                <a:ea typeface="游ゴシック" panose="020B0400000000000000" pitchFamily="50" charset="-128"/>
              </a:rPr>
              <a:t>「一人ＫＹ推進運動埼玉」</a:t>
            </a:r>
          </a:p>
        </p:txBody>
      </p:sp>
      <p:pic>
        <p:nvPicPr>
          <p:cNvPr id="7" name="図 6">
            <a:extLst>
              <a:ext uri="{FF2B5EF4-FFF2-40B4-BE49-F238E27FC236}">
                <a16:creationId xmlns:a16="http://schemas.microsoft.com/office/drawing/2014/main" id="{6C88A80B-4121-C38A-8FEB-9FBA43A7B233}"/>
              </a:ext>
            </a:extLst>
          </p:cNvPr>
          <p:cNvPicPr>
            <a:picLocks noChangeAspect="1"/>
          </p:cNvPicPr>
          <p:nvPr/>
        </p:nvPicPr>
        <p:blipFill>
          <a:blip r:embed="rId5"/>
          <a:stretch>
            <a:fillRect/>
          </a:stretch>
        </p:blipFill>
        <p:spPr>
          <a:xfrm>
            <a:off x="1147930" y="956478"/>
            <a:ext cx="3564282" cy="5040819"/>
          </a:xfrm>
          <a:prstGeom prst="rect">
            <a:avLst/>
          </a:prstGeom>
          <a:ln>
            <a:solidFill>
              <a:schemeClr val="tx1">
                <a:lumMod val="50000"/>
                <a:lumOff val="50000"/>
              </a:schemeClr>
            </a:solidFill>
          </a:ln>
        </p:spPr>
      </p:pic>
      <p:sp>
        <p:nvSpPr>
          <p:cNvPr id="6" name="テキスト ボックス 5">
            <a:extLst>
              <a:ext uri="{FF2B5EF4-FFF2-40B4-BE49-F238E27FC236}">
                <a16:creationId xmlns:a16="http://schemas.microsoft.com/office/drawing/2014/main" id="{D67E7E54-653A-DA39-2CD7-E0E75047A4E0}"/>
              </a:ext>
            </a:extLst>
          </p:cNvPr>
          <p:cNvSpPr txBox="1"/>
          <p:nvPr/>
        </p:nvSpPr>
        <p:spPr>
          <a:xfrm>
            <a:off x="3765599" y="3271234"/>
            <a:ext cx="4230471" cy="2062103"/>
          </a:xfrm>
          <a:prstGeom prst="rect">
            <a:avLst/>
          </a:prstGeom>
          <a:noFill/>
        </p:spPr>
        <p:txBody>
          <a:bodyPr wrap="square" anchor="t">
            <a:spAutoFit/>
          </a:bodyPr>
          <a:lstStyle/>
          <a:p>
            <a:r>
              <a:rPr lang="ja-JP" altLang="en-US" sz="4000" b="1" spc="600" dirty="0">
                <a:ln>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一人ＫＹ</a:t>
            </a:r>
            <a:endParaRPr lang="en-US" altLang="ja-JP" sz="4000" b="1" spc="600" dirty="0">
              <a:ln>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lang="ja-JP" altLang="en-US" sz="4400" b="1" spc="600" dirty="0">
                <a:ln>
                  <a:solidFill>
                    <a:schemeClr val="bg1"/>
                  </a:solidFill>
                </a:ln>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その気づきが</a:t>
            </a:r>
            <a:endParaRPr lang="en-US" altLang="ja-JP" sz="4400" b="1" spc="600" dirty="0">
              <a:ln>
                <a:solidFill>
                  <a:schemeClr val="bg1"/>
                </a:solidFill>
              </a:ln>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lang="ja-JP" altLang="en-US" sz="4400" b="1" spc="600" dirty="0">
                <a:ln>
                  <a:solidFill>
                    <a:schemeClr val="bg1"/>
                  </a:solidFill>
                </a:ln>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自分を守る</a:t>
            </a:r>
            <a:r>
              <a:rPr lang="ja-JP" altLang="en-US" sz="4400" b="1" spc="600" dirty="0">
                <a:ln w="3175">
                  <a:solidFill>
                    <a:schemeClr val="bg1"/>
                  </a:solidFill>
                </a:ln>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lang="ja-JP" altLang="en-US" sz="3200" spc="600" dirty="0">
              <a:solidFill>
                <a:srgbClr val="C0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4181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98725" y="123851"/>
            <a:ext cx="8946549" cy="661029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11</a:t>
            </a:fld>
            <a:endParaRPr kumimoji="1" lang="ja-JP" altLang="en-US" dirty="0">
              <a:solidFill>
                <a:schemeClr val="tx1"/>
              </a:solidFill>
            </a:endParaRPr>
          </a:p>
        </p:txBody>
      </p:sp>
      <p:sp>
        <p:nvSpPr>
          <p:cNvPr id="10" name="四角形: 角を丸くする 9">
            <a:extLst>
              <a:ext uri="{FF2B5EF4-FFF2-40B4-BE49-F238E27FC236}">
                <a16:creationId xmlns:a16="http://schemas.microsoft.com/office/drawing/2014/main" id="{29A92387-0D41-395B-569C-F451DF69923A}"/>
              </a:ext>
            </a:extLst>
          </p:cNvPr>
          <p:cNvSpPr/>
          <p:nvPr/>
        </p:nvSpPr>
        <p:spPr>
          <a:xfrm>
            <a:off x="357810" y="2379781"/>
            <a:ext cx="8428380" cy="2098435"/>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a:defRPr/>
            </a:pPr>
            <a:r>
              <a:rPr kumimoji="1" lang="en-US" altLang="ja-JP"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a:t>
            </a:r>
            <a:r>
              <a:rPr kumimoji="1" lang="ja-JP" altLang="en-US"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一人ＫＹ推進運動 埼玉</a:t>
            </a:r>
            <a:r>
              <a:rPr kumimoji="1" lang="en-US" altLang="ja-JP"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a:t>
            </a:r>
          </a:p>
          <a:p>
            <a:pPr algn="ctr" defTabSz="609585">
              <a:defRPr/>
            </a:pPr>
            <a:r>
              <a:rPr kumimoji="1" lang="ja-JP" altLang="en-US"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運動実施の流れ</a:t>
            </a:r>
          </a:p>
        </p:txBody>
      </p:sp>
      <p:grpSp>
        <p:nvGrpSpPr>
          <p:cNvPr id="3" name="グループ化 2">
            <a:extLst>
              <a:ext uri="{FF2B5EF4-FFF2-40B4-BE49-F238E27FC236}">
                <a16:creationId xmlns:a16="http://schemas.microsoft.com/office/drawing/2014/main" id="{D234CD14-18CB-7093-690A-8DA1FB953797}"/>
              </a:ext>
            </a:extLst>
          </p:cNvPr>
          <p:cNvGrpSpPr/>
          <p:nvPr/>
        </p:nvGrpSpPr>
        <p:grpSpPr>
          <a:xfrm>
            <a:off x="19049" y="6256041"/>
            <a:ext cx="3097201" cy="582873"/>
            <a:chOff x="19049" y="6256041"/>
            <a:chExt cx="3097201" cy="582873"/>
          </a:xfrm>
        </p:grpSpPr>
        <p:sp>
          <p:nvSpPr>
            <p:cNvPr id="6" name="テキスト ボックス 5">
              <a:extLst>
                <a:ext uri="{FF2B5EF4-FFF2-40B4-BE49-F238E27FC236}">
                  <a16:creationId xmlns:a16="http://schemas.microsoft.com/office/drawing/2014/main" id="{CB566B9B-568D-7844-FC1C-03934A2775FC}"/>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8" name="図 7">
              <a:extLst>
                <a:ext uri="{FF2B5EF4-FFF2-40B4-BE49-F238E27FC236}">
                  <a16:creationId xmlns:a16="http://schemas.microsoft.com/office/drawing/2014/main" id="{BBC253DE-067B-EA39-534C-3964039B2C2A}"/>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296855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12</a:t>
            </a:fld>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E29ABE9B-3BD8-EC01-3ACA-84CD6FEB40FE}"/>
              </a:ext>
            </a:extLst>
          </p:cNvPr>
          <p:cNvSpPr/>
          <p:nvPr/>
        </p:nvSpPr>
        <p:spPr>
          <a:xfrm>
            <a:off x="276707" y="205853"/>
            <a:ext cx="8664152"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a:defRPr/>
            </a:pPr>
            <a:r>
              <a:rPr kumimoji="1" lang="ja-JP" altLang="en-US" sz="2800" b="1" dirty="0">
                <a:solidFill>
                  <a:prstClr val="black"/>
                </a:solidFill>
                <a:latin typeface="Calibri" panose="020F0502020204030204"/>
                <a:ea typeface="游ゴシック" panose="020B0400000000000000" pitchFamily="50" charset="-128"/>
              </a:rPr>
              <a:t>運動実施の流れ</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① 運動参加</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　</a:t>
            </a: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rgbClr val="4F845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CF879ACA-B343-B0E8-88B1-8DE1FFC5BAFA}"/>
              </a:ext>
            </a:extLst>
          </p:cNvPr>
          <p:cNvSpPr/>
          <p:nvPr/>
        </p:nvSpPr>
        <p:spPr>
          <a:xfrm>
            <a:off x="3522936" y="1402206"/>
            <a:ext cx="5417923" cy="690913"/>
          </a:xfrm>
          <a:prstGeom prst="roundRect">
            <a:avLst>
              <a:gd name="adj" fmla="val 29694"/>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b="1" dirty="0">
                <a:ln>
                  <a:solidFill>
                    <a:schemeClr val="tx1">
                      <a:lumMod val="65000"/>
                      <a:lumOff val="35000"/>
                    </a:schemeClr>
                  </a:solidFill>
                </a:ln>
                <a:solidFill>
                  <a:schemeClr val="tx1"/>
                </a:solidFill>
                <a:effectLst>
                  <a:outerShdw blurRad="50800" dist="38100" dir="2700000" algn="tl" rotWithShape="0">
                    <a:prstClr val="black">
                      <a:alpha val="40000"/>
                    </a:prstClr>
                  </a:outerShdw>
                </a:effectLst>
                <a:latin typeface="+mn-ea"/>
              </a:rPr>
              <a:t> １</a:t>
            </a:r>
            <a:r>
              <a:rPr kumimoji="1" lang="ja-JP" altLang="en-US" b="1" dirty="0">
                <a:solidFill>
                  <a:schemeClr val="tx1"/>
                </a:solidFill>
                <a:effectLst>
                  <a:outerShdw blurRad="50800" dist="38100" dir="2700000" algn="tl" rotWithShape="0">
                    <a:prstClr val="black">
                      <a:alpha val="40000"/>
                    </a:prstClr>
                  </a:outerShdw>
                </a:effectLst>
                <a:latin typeface="+mn-ea"/>
              </a:rPr>
              <a:t>　事業場において運動実施責任者の選任</a:t>
            </a:r>
          </a:p>
        </p:txBody>
      </p:sp>
      <p:sp>
        <p:nvSpPr>
          <p:cNvPr id="22" name="正方形/長方形 21">
            <a:extLst>
              <a:ext uri="{FF2B5EF4-FFF2-40B4-BE49-F238E27FC236}">
                <a16:creationId xmlns:a16="http://schemas.microsoft.com/office/drawing/2014/main" id="{0B77C2BB-CA8C-80A3-AB70-EA7D9A2B19ED}"/>
              </a:ext>
            </a:extLst>
          </p:cNvPr>
          <p:cNvSpPr/>
          <p:nvPr/>
        </p:nvSpPr>
        <p:spPr>
          <a:xfrm>
            <a:off x="3522936" y="1402205"/>
            <a:ext cx="223672" cy="69091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35C7B75B-8A2B-796E-6BF9-96C6C3158071}"/>
              </a:ext>
            </a:extLst>
          </p:cNvPr>
          <p:cNvSpPr/>
          <p:nvPr/>
        </p:nvSpPr>
        <p:spPr>
          <a:xfrm>
            <a:off x="3522936" y="2333326"/>
            <a:ext cx="5417923" cy="690913"/>
          </a:xfrm>
          <a:prstGeom prst="roundRect">
            <a:avLst>
              <a:gd name="adj" fmla="val 29694"/>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b="1" dirty="0">
                <a:ln>
                  <a:solidFill>
                    <a:schemeClr val="tx1">
                      <a:lumMod val="65000"/>
                      <a:lumOff val="35000"/>
                    </a:schemeClr>
                  </a:solidFill>
                </a:ln>
                <a:solidFill>
                  <a:schemeClr val="tx1"/>
                </a:solidFill>
                <a:effectLst>
                  <a:outerShdw blurRad="50800" dist="38100" dir="2700000" algn="tl" rotWithShape="0">
                    <a:prstClr val="black">
                      <a:alpha val="40000"/>
                    </a:prstClr>
                  </a:outerShdw>
                </a:effectLst>
                <a:latin typeface="+mn-ea"/>
              </a:rPr>
              <a:t> ２</a:t>
            </a:r>
            <a:r>
              <a:rPr kumimoji="1" lang="ja-JP" altLang="en-US" b="1" dirty="0">
                <a:solidFill>
                  <a:schemeClr val="tx1"/>
                </a:solidFill>
                <a:effectLst>
                  <a:outerShdw blurRad="50800" dist="38100" dir="2700000" algn="tl" rotWithShape="0">
                    <a:prstClr val="black">
                      <a:alpha val="40000"/>
                    </a:prstClr>
                  </a:outerShdw>
                </a:effectLst>
                <a:latin typeface="+mn-ea"/>
              </a:rPr>
              <a:t>　賛同書により運動への参加を表明</a:t>
            </a:r>
          </a:p>
        </p:txBody>
      </p:sp>
      <p:sp>
        <p:nvSpPr>
          <p:cNvPr id="24" name="正方形/長方形 23">
            <a:extLst>
              <a:ext uri="{FF2B5EF4-FFF2-40B4-BE49-F238E27FC236}">
                <a16:creationId xmlns:a16="http://schemas.microsoft.com/office/drawing/2014/main" id="{2ED80645-AD93-3DC6-84F0-AD563303127B}"/>
              </a:ext>
            </a:extLst>
          </p:cNvPr>
          <p:cNvSpPr/>
          <p:nvPr/>
        </p:nvSpPr>
        <p:spPr>
          <a:xfrm>
            <a:off x="3522936" y="2333325"/>
            <a:ext cx="223672" cy="69091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ACD63E0E-56AA-D143-AF26-5EACE8811497}"/>
              </a:ext>
            </a:extLst>
          </p:cNvPr>
          <p:cNvSpPr/>
          <p:nvPr/>
        </p:nvSpPr>
        <p:spPr>
          <a:xfrm>
            <a:off x="3522936" y="3260252"/>
            <a:ext cx="5417923" cy="690913"/>
          </a:xfrm>
          <a:prstGeom prst="roundRect">
            <a:avLst>
              <a:gd name="adj" fmla="val 29694"/>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b="1" dirty="0">
                <a:ln>
                  <a:solidFill>
                    <a:schemeClr val="tx1">
                      <a:lumMod val="65000"/>
                      <a:lumOff val="35000"/>
                    </a:schemeClr>
                  </a:solidFill>
                </a:ln>
                <a:solidFill>
                  <a:schemeClr val="tx1"/>
                </a:solidFill>
                <a:effectLst>
                  <a:outerShdw blurRad="50800" dist="38100" dir="2700000" algn="tl" rotWithShape="0">
                    <a:prstClr val="black">
                      <a:alpha val="40000"/>
                    </a:prstClr>
                  </a:outerShdw>
                </a:effectLst>
                <a:latin typeface="+mn-ea"/>
              </a:rPr>
              <a:t> ３</a:t>
            </a:r>
            <a:r>
              <a:rPr kumimoji="1" lang="ja-JP" altLang="en-US" b="1" dirty="0">
                <a:solidFill>
                  <a:schemeClr val="tx1"/>
                </a:solidFill>
                <a:effectLst>
                  <a:outerShdw blurRad="50800" dist="38100" dir="2700000" algn="tl" rotWithShape="0">
                    <a:prstClr val="black">
                      <a:alpha val="40000"/>
                    </a:prstClr>
                  </a:outerShdw>
                </a:effectLst>
                <a:latin typeface="+mn-ea"/>
              </a:rPr>
              <a:t>　賛同書を所属の分会へ提出</a:t>
            </a:r>
          </a:p>
        </p:txBody>
      </p:sp>
      <p:sp>
        <p:nvSpPr>
          <p:cNvPr id="26" name="正方形/長方形 25">
            <a:extLst>
              <a:ext uri="{FF2B5EF4-FFF2-40B4-BE49-F238E27FC236}">
                <a16:creationId xmlns:a16="http://schemas.microsoft.com/office/drawing/2014/main" id="{3BC5C802-7714-1C66-1353-CFE236B9FEAE}"/>
              </a:ext>
            </a:extLst>
          </p:cNvPr>
          <p:cNvSpPr/>
          <p:nvPr/>
        </p:nvSpPr>
        <p:spPr>
          <a:xfrm>
            <a:off x="3522936" y="3260251"/>
            <a:ext cx="223672" cy="69091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6745803F-15F7-F273-8368-0CBA69B23301}"/>
              </a:ext>
            </a:extLst>
          </p:cNvPr>
          <p:cNvSpPr/>
          <p:nvPr/>
        </p:nvSpPr>
        <p:spPr>
          <a:xfrm>
            <a:off x="3522936" y="4187177"/>
            <a:ext cx="5417923" cy="690913"/>
          </a:xfrm>
          <a:prstGeom prst="roundRect">
            <a:avLst>
              <a:gd name="adj" fmla="val 29694"/>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b="1" dirty="0">
                <a:ln>
                  <a:solidFill>
                    <a:schemeClr val="tx1">
                      <a:lumMod val="65000"/>
                      <a:lumOff val="35000"/>
                    </a:schemeClr>
                  </a:solidFill>
                </a:ln>
                <a:solidFill>
                  <a:schemeClr val="tx1"/>
                </a:solidFill>
                <a:effectLst>
                  <a:outerShdw blurRad="50800" dist="38100" dir="2700000" algn="tl" rotWithShape="0">
                    <a:prstClr val="black">
                      <a:alpha val="40000"/>
                    </a:prstClr>
                  </a:outerShdw>
                </a:effectLst>
                <a:latin typeface="+mn-ea"/>
              </a:rPr>
              <a:t> ４</a:t>
            </a:r>
            <a:r>
              <a:rPr kumimoji="1" lang="ja-JP" altLang="en-US" b="1" dirty="0">
                <a:solidFill>
                  <a:schemeClr val="tx1"/>
                </a:solidFill>
                <a:effectLst>
                  <a:outerShdw blurRad="50800" dist="38100" dir="2700000" algn="tl" rotWithShape="0">
                    <a:prstClr val="black">
                      <a:alpha val="40000"/>
                    </a:prstClr>
                  </a:outerShdw>
                </a:effectLst>
                <a:latin typeface="+mn-ea"/>
              </a:rPr>
              <a:t>　分会は賛同書をとりまとめ、支部へ提出</a:t>
            </a:r>
          </a:p>
        </p:txBody>
      </p:sp>
      <p:sp>
        <p:nvSpPr>
          <p:cNvPr id="28" name="正方形/長方形 27">
            <a:extLst>
              <a:ext uri="{FF2B5EF4-FFF2-40B4-BE49-F238E27FC236}">
                <a16:creationId xmlns:a16="http://schemas.microsoft.com/office/drawing/2014/main" id="{19380395-BEEB-B731-E2E1-97317CB98388}"/>
              </a:ext>
            </a:extLst>
          </p:cNvPr>
          <p:cNvSpPr/>
          <p:nvPr/>
        </p:nvSpPr>
        <p:spPr>
          <a:xfrm>
            <a:off x="3522936" y="4187176"/>
            <a:ext cx="223672" cy="69091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DC87073C-2A4A-6296-FF03-3D228C6DCDE9}"/>
              </a:ext>
            </a:extLst>
          </p:cNvPr>
          <p:cNvSpPr/>
          <p:nvPr/>
        </p:nvSpPr>
        <p:spPr>
          <a:xfrm>
            <a:off x="3522936" y="5110461"/>
            <a:ext cx="5417923" cy="690913"/>
          </a:xfrm>
          <a:prstGeom prst="roundRect">
            <a:avLst>
              <a:gd name="adj" fmla="val 29694"/>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b="1" dirty="0">
                <a:ln>
                  <a:solidFill>
                    <a:schemeClr val="tx1">
                      <a:lumMod val="65000"/>
                      <a:lumOff val="35000"/>
                    </a:schemeClr>
                  </a:solidFill>
                </a:ln>
                <a:solidFill>
                  <a:schemeClr val="tx1"/>
                </a:solidFill>
                <a:effectLst>
                  <a:outerShdw blurRad="50800" dist="38100" dir="2700000" algn="tl" rotWithShape="0">
                    <a:prstClr val="black">
                      <a:alpha val="40000"/>
                    </a:prstClr>
                  </a:outerShdw>
                </a:effectLst>
                <a:latin typeface="+mn-ea"/>
              </a:rPr>
              <a:t> ５</a:t>
            </a:r>
            <a:r>
              <a:rPr kumimoji="1" lang="ja-JP" altLang="en-US" b="1" dirty="0">
                <a:solidFill>
                  <a:schemeClr val="tx1"/>
                </a:solidFill>
                <a:effectLst>
                  <a:outerShdw blurRad="50800" dist="38100" dir="2700000" algn="tl" rotWithShape="0">
                    <a:prstClr val="black">
                      <a:alpha val="40000"/>
                    </a:prstClr>
                  </a:outerShdw>
                </a:effectLst>
                <a:latin typeface="+mn-ea"/>
              </a:rPr>
              <a:t>　支部は賛同書を集計し、賛同状況の把握</a:t>
            </a:r>
          </a:p>
        </p:txBody>
      </p:sp>
      <p:sp>
        <p:nvSpPr>
          <p:cNvPr id="30" name="正方形/長方形 29">
            <a:extLst>
              <a:ext uri="{FF2B5EF4-FFF2-40B4-BE49-F238E27FC236}">
                <a16:creationId xmlns:a16="http://schemas.microsoft.com/office/drawing/2014/main" id="{1193930E-B26A-D2FD-B8A6-E8CE877D1749}"/>
              </a:ext>
            </a:extLst>
          </p:cNvPr>
          <p:cNvSpPr/>
          <p:nvPr/>
        </p:nvSpPr>
        <p:spPr>
          <a:xfrm>
            <a:off x="3522936" y="5110460"/>
            <a:ext cx="223672" cy="69091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21" name="図 20">
            <a:extLst>
              <a:ext uri="{FF2B5EF4-FFF2-40B4-BE49-F238E27FC236}">
                <a16:creationId xmlns:a16="http://schemas.microsoft.com/office/drawing/2014/main" id="{25805DE0-B458-F505-AE85-FAB2181FD03C}"/>
              </a:ext>
            </a:extLst>
          </p:cNvPr>
          <p:cNvPicPr>
            <a:picLocks noChangeAspect="1"/>
          </p:cNvPicPr>
          <p:nvPr/>
        </p:nvPicPr>
        <p:blipFill>
          <a:blip r:embed="rId3"/>
          <a:stretch>
            <a:fillRect/>
          </a:stretch>
        </p:blipFill>
        <p:spPr>
          <a:xfrm>
            <a:off x="203141" y="1367972"/>
            <a:ext cx="3178227" cy="4494341"/>
          </a:xfrm>
          <a:prstGeom prst="rect">
            <a:avLst/>
          </a:prstGeom>
          <a:ln>
            <a:solidFill>
              <a:schemeClr val="tx1">
                <a:lumMod val="50000"/>
                <a:lumOff val="50000"/>
              </a:schemeClr>
            </a:solidFill>
          </a:ln>
        </p:spPr>
      </p:pic>
      <p:grpSp>
        <p:nvGrpSpPr>
          <p:cNvPr id="3" name="グループ化 2">
            <a:extLst>
              <a:ext uri="{FF2B5EF4-FFF2-40B4-BE49-F238E27FC236}">
                <a16:creationId xmlns:a16="http://schemas.microsoft.com/office/drawing/2014/main" id="{AFE7106B-FCED-C625-A151-0B1D5F895ABF}"/>
              </a:ext>
            </a:extLst>
          </p:cNvPr>
          <p:cNvGrpSpPr/>
          <p:nvPr/>
        </p:nvGrpSpPr>
        <p:grpSpPr>
          <a:xfrm>
            <a:off x="19049" y="6256041"/>
            <a:ext cx="3097201" cy="582873"/>
            <a:chOff x="19049" y="6256041"/>
            <a:chExt cx="3097201" cy="582873"/>
          </a:xfrm>
        </p:grpSpPr>
        <p:sp>
          <p:nvSpPr>
            <p:cNvPr id="6" name="テキスト ボックス 5">
              <a:extLst>
                <a:ext uri="{FF2B5EF4-FFF2-40B4-BE49-F238E27FC236}">
                  <a16:creationId xmlns:a16="http://schemas.microsoft.com/office/drawing/2014/main" id="{8B88B174-96D0-B6C3-10BC-F579FC3DE6E0}"/>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0" name="図 9">
              <a:extLst>
                <a:ext uri="{FF2B5EF4-FFF2-40B4-BE49-F238E27FC236}">
                  <a16:creationId xmlns:a16="http://schemas.microsoft.com/office/drawing/2014/main" id="{C61619B0-64F8-46BB-9614-7A08833E2E77}"/>
                </a:ext>
              </a:extLst>
            </p:cNvPr>
            <p:cNvPicPr>
              <a:picLocks noChangeAspect="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135044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13</a:t>
            </a:fld>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E29ABE9B-3BD8-EC01-3ACA-84CD6FEB40FE}"/>
              </a:ext>
            </a:extLst>
          </p:cNvPr>
          <p:cNvSpPr/>
          <p:nvPr/>
        </p:nvSpPr>
        <p:spPr>
          <a:xfrm>
            <a:off x="276707" y="205853"/>
            <a:ext cx="6647967"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2800" b="1" dirty="0">
                <a:solidFill>
                  <a:prstClr val="black"/>
                </a:solidFill>
                <a:latin typeface="Calibri" panose="020F0502020204030204"/>
                <a:ea typeface="游ゴシック" panose="020B0400000000000000" pitchFamily="50" charset="-128"/>
              </a:rPr>
              <a:t>運動実施の流れ</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② 運動周知</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　</a:t>
            </a: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rgbClr val="4F845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33" name="図 32">
            <a:extLst>
              <a:ext uri="{FF2B5EF4-FFF2-40B4-BE49-F238E27FC236}">
                <a16:creationId xmlns:a16="http://schemas.microsoft.com/office/drawing/2014/main" id="{12492B39-5700-8264-805E-B0329FD2A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861" y="396680"/>
            <a:ext cx="1588728" cy="5415988"/>
          </a:xfrm>
          <a:prstGeom prst="rect">
            <a:avLst/>
          </a:prstGeom>
        </p:spPr>
      </p:pic>
      <p:sp>
        <p:nvSpPr>
          <p:cNvPr id="39" name="四角形: 角を丸くする 38">
            <a:extLst>
              <a:ext uri="{FF2B5EF4-FFF2-40B4-BE49-F238E27FC236}">
                <a16:creationId xmlns:a16="http://schemas.microsoft.com/office/drawing/2014/main" id="{D5E2ABB8-1ABD-31F3-9454-C84525762317}"/>
              </a:ext>
            </a:extLst>
          </p:cNvPr>
          <p:cNvSpPr/>
          <p:nvPr/>
        </p:nvSpPr>
        <p:spPr>
          <a:xfrm>
            <a:off x="487722" y="1426820"/>
            <a:ext cx="5290778" cy="948080"/>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000" b="1" dirty="0">
                <a:ln>
                  <a:solidFill>
                    <a:schemeClr val="tx1">
                      <a:lumMod val="65000"/>
                      <a:lumOff val="35000"/>
                    </a:schemeClr>
                  </a:solidFill>
                </a:ln>
                <a:solidFill>
                  <a:schemeClr val="tx1"/>
                </a:solidFill>
                <a:effectLst>
                  <a:outerShdw blurRad="50800" dist="38100" dir="2700000" algn="tl" rotWithShape="0">
                    <a:prstClr val="black">
                      <a:alpha val="40000"/>
                    </a:prstClr>
                  </a:outerShdw>
                </a:effectLst>
                <a:latin typeface="+mn-ea"/>
              </a:rPr>
              <a:t>　</a:t>
            </a:r>
            <a:r>
              <a:rPr kumimoji="1" lang="ja-JP" altLang="en-US" sz="2000" b="1" dirty="0">
                <a:solidFill>
                  <a:schemeClr val="tx1"/>
                </a:solidFill>
                <a:effectLst>
                  <a:outerShdw blurRad="50800" dist="38100" dir="2700000" algn="tl" rotWithShape="0">
                    <a:prstClr val="black">
                      <a:alpha val="40000"/>
                    </a:prstClr>
                  </a:outerShdw>
                </a:effectLst>
                <a:latin typeface="+mn-ea"/>
              </a:rPr>
              <a:t>事業場並びに各作業所において運動の</a:t>
            </a:r>
            <a:endParaRPr kumimoji="1" lang="en-US" altLang="ja-JP" sz="2000" b="1" dirty="0">
              <a:solidFill>
                <a:schemeClr val="tx1"/>
              </a:solidFill>
              <a:effectLst>
                <a:outerShdw blurRad="50800" dist="38100" dir="2700000" algn="tl" rotWithShape="0">
                  <a:prstClr val="black">
                    <a:alpha val="40000"/>
                  </a:prstClr>
                </a:outerShdw>
              </a:effectLst>
              <a:latin typeface="+mn-ea"/>
            </a:endParaRPr>
          </a:p>
          <a:p>
            <a:pPr marL="85725"/>
            <a:r>
              <a:rPr kumimoji="1" lang="ja-JP" altLang="en-US" sz="2000" b="1" dirty="0">
                <a:solidFill>
                  <a:schemeClr val="tx1"/>
                </a:solidFill>
                <a:effectLst>
                  <a:outerShdw blurRad="50800" dist="38100" dir="2700000" algn="tl" rotWithShape="0">
                    <a:prstClr val="black">
                      <a:alpha val="40000"/>
                    </a:prstClr>
                  </a:outerShdw>
                </a:effectLst>
                <a:latin typeface="+mn-ea"/>
              </a:rPr>
              <a:t>　周知並びに概要の説明</a:t>
            </a:r>
          </a:p>
        </p:txBody>
      </p:sp>
      <p:sp>
        <p:nvSpPr>
          <p:cNvPr id="40" name="正方形/長方形 39">
            <a:extLst>
              <a:ext uri="{FF2B5EF4-FFF2-40B4-BE49-F238E27FC236}">
                <a16:creationId xmlns:a16="http://schemas.microsoft.com/office/drawing/2014/main" id="{E6E4848D-0F6F-87A6-927A-D1166F87A0F0}"/>
              </a:ext>
            </a:extLst>
          </p:cNvPr>
          <p:cNvSpPr/>
          <p:nvPr/>
        </p:nvSpPr>
        <p:spPr>
          <a:xfrm>
            <a:off x="487722" y="1426819"/>
            <a:ext cx="223672" cy="946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43" name="図 42">
            <a:extLst>
              <a:ext uri="{FF2B5EF4-FFF2-40B4-BE49-F238E27FC236}">
                <a16:creationId xmlns:a16="http://schemas.microsoft.com/office/drawing/2014/main" id="{E303B371-F20E-2A4A-CCDE-6B8927B17BA6}"/>
              </a:ext>
            </a:extLst>
          </p:cNvPr>
          <p:cNvPicPr>
            <a:picLocks noChangeAspect="1"/>
          </p:cNvPicPr>
          <p:nvPr/>
        </p:nvPicPr>
        <p:blipFill rotWithShape="1">
          <a:blip r:embed="rId4">
            <a:extLst>
              <a:ext uri="{28A0092B-C50C-407E-A947-70E740481C1C}">
                <a14:useLocalDpi xmlns:a14="http://schemas.microsoft.com/office/drawing/2010/main" val="0"/>
              </a:ext>
            </a:extLst>
          </a:blip>
          <a:srcRect l="30263" t="17664"/>
          <a:stretch/>
        </p:blipFill>
        <p:spPr>
          <a:xfrm>
            <a:off x="599558" y="3200167"/>
            <a:ext cx="5054406" cy="2758271"/>
          </a:xfrm>
          <a:prstGeom prst="rect">
            <a:avLst/>
          </a:prstGeom>
          <a:ln>
            <a:noFill/>
          </a:ln>
          <a:effectLst>
            <a:softEdge rad="112500"/>
          </a:effectLst>
        </p:spPr>
      </p:pic>
      <p:pic>
        <p:nvPicPr>
          <p:cNvPr id="38" name="図 37">
            <a:extLst>
              <a:ext uri="{FF2B5EF4-FFF2-40B4-BE49-F238E27FC236}">
                <a16:creationId xmlns:a16="http://schemas.microsoft.com/office/drawing/2014/main" id="{09493D32-7053-14FC-326D-E137A23E6D9C}"/>
              </a:ext>
            </a:extLst>
          </p:cNvPr>
          <p:cNvPicPr>
            <a:picLocks noChangeAspect="1"/>
          </p:cNvPicPr>
          <p:nvPr/>
        </p:nvPicPr>
        <p:blipFill>
          <a:blip r:embed="rId5"/>
          <a:stretch>
            <a:fillRect/>
          </a:stretch>
        </p:blipFill>
        <p:spPr>
          <a:xfrm rot="21214585">
            <a:off x="4591099" y="2447303"/>
            <a:ext cx="2433823" cy="3442058"/>
          </a:xfrm>
          <a:prstGeom prst="rect">
            <a:avLst/>
          </a:prstGeom>
          <a:ln>
            <a:solidFill>
              <a:schemeClr val="tx1">
                <a:lumMod val="50000"/>
                <a:lumOff val="50000"/>
              </a:schemeClr>
            </a:solidFill>
          </a:ln>
        </p:spPr>
      </p:pic>
      <p:sp>
        <p:nvSpPr>
          <p:cNvPr id="44" name="四角形: 角を丸くする 43">
            <a:extLst>
              <a:ext uri="{FF2B5EF4-FFF2-40B4-BE49-F238E27FC236}">
                <a16:creationId xmlns:a16="http://schemas.microsoft.com/office/drawing/2014/main" id="{EAF9FD5F-7027-F209-366C-74518BB7D795}"/>
              </a:ext>
            </a:extLst>
          </p:cNvPr>
          <p:cNvSpPr/>
          <p:nvPr/>
        </p:nvSpPr>
        <p:spPr>
          <a:xfrm>
            <a:off x="419411" y="3555521"/>
            <a:ext cx="2146109" cy="348985"/>
          </a:xfrm>
          <a:prstGeom prst="roundRect">
            <a:avLst>
              <a:gd name="adj" fmla="val 14202"/>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lgn="ctr"/>
            <a:r>
              <a:rPr kumimoji="1" lang="ja-JP" altLang="en-US" sz="3600" b="1" dirty="0">
                <a:ln>
                  <a:solidFill>
                    <a:schemeClr val="tx1"/>
                  </a:solidFill>
                </a:ln>
                <a:solidFill>
                  <a:schemeClr val="bg1"/>
                </a:solidFill>
                <a:effectLst>
                  <a:outerShdw blurRad="50800" dist="38100" dir="2700000" algn="tl" rotWithShape="0">
                    <a:prstClr val="black">
                      <a:alpha val="40000"/>
                    </a:prstClr>
                  </a:outerShdw>
                </a:effectLst>
                <a:latin typeface="+mn-ea"/>
              </a:rPr>
              <a:t>作業所</a:t>
            </a:r>
          </a:p>
        </p:txBody>
      </p:sp>
      <p:pic>
        <p:nvPicPr>
          <p:cNvPr id="46" name="図 45">
            <a:extLst>
              <a:ext uri="{FF2B5EF4-FFF2-40B4-BE49-F238E27FC236}">
                <a16:creationId xmlns:a16="http://schemas.microsoft.com/office/drawing/2014/main" id="{9484321E-554F-E05F-3EC8-3E54BA08CAE9}"/>
              </a:ext>
            </a:extLst>
          </p:cNvPr>
          <p:cNvPicPr>
            <a:picLocks noChangeAspect="1"/>
          </p:cNvPicPr>
          <p:nvPr/>
        </p:nvPicPr>
        <p:blipFill>
          <a:blip r:embed="rId6">
            <a:clrChange>
              <a:clrFrom>
                <a:srgbClr val="FF7F27"/>
              </a:clrFrom>
              <a:clrTo>
                <a:srgbClr val="FF7F27">
                  <a:alpha val="0"/>
                </a:srgbClr>
              </a:clrTo>
            </a:clrChange>
            <a:extLst>
              <a:ext uri="{28A0092B-C50C-407E-A947-70E740481C1C}">
                <a14:useLocalDpi xmlns:a14="http://schemas.microsoft.com/office/drawing/2010/main" val="0"/>
              </a:ext>
            </a:extLst>
          </a:blip>
          <a:stretch>
            <a:fillRect/>
          </a:stretch>
        </p:blipFill>
        <p:spPr>
          <a:xfrm>
            <a:off x="1095088" y="3980163"/>
            <a:ext cx="1281855" cy="1745006"/>
          </a:xfrm>
          <a:prstGeom prst="rect">
            <a:avLst/>
          </a:prstGeom>
        </p:spPr>
      </p:pic>
      <p:sp>
        <p:nvSpPr>
          <p:cNvPr id="47" name="四角形: 角を丸くする 46">
            <a:extLst>
              <a:ext uri="{FF2B5EF4-FFF2-40B4-BE49-F238E27FC236}">
                <a16:creationId xmlns:a16="http://schemas.microsoft.com/office/drawing/2014/main" id="{D3E22271-A871-EAA5-CE21-675843C518AD}"/>
              </a:ext>
            </a:extLst>
          </p:cNvPr>
          <p:cNvSpPr/>
          <p:nvPr/>
        </p:nvSpPr>
        <p:spPr>
          <a:xfrm>
            <a:off x="688638" y="5673288"/>
            <a:ext cx="2048517" cy="348984"/>
          </a:xfrm>
          <a:prstGeom prst="roundRect">
            <a:avLst>
              <a:gd name="adj" fmla="val 50000"/>
            </a:avLst>
          </a:prstGeom>
          <a:solidFill>
            <a:srgbClr val="007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運動実施責任者</a:t>
            </a:r>
          </a:p>
        </p:txBody>
      </p:sp>
      <p:grpSp>
        <p:nvGrpSpPr>
          <p:cNvPr id="48" name="グループ化 47">
            <a:extLst>
              <a:ext uri="{FF2B5EF4-FFF2-40B4-BE49-F238E27FC236}">
                <a16:creationId xmlns:a16="http://schemas.microsoft.com/office/drawing/2014/main" id="{A8A4C910-B5ED-FBAC-D7E1-C0632089E33B}"/>
              </a:ext>
            </a:extLst>
          </p:cNvPr>
          <p:cNvGrpSpPr/>
          <p:nvPr/>
        </p:nvGrpSpPr>
        <p:grpSpPr>
          <a:xfrm>
            <a:off x="19049" y="6256041"/>
            <a:ext cx="3097201" cy="582873"/>
            <a:chOff x="19049" y="6256041"/>
            <a:chExt cx="3097201" cy="582873"/>
          </a:xfrm>
        </p:grpSpPr>
        <p:sp>
          <p:nvSpPr>
            <p:cNvPr id="49" name="テキスト ボックス 48">
              <a:extLst>
                <a:ext uri="{FF2B5EF4-FFF2-40B4-BE49-F238E27FC236}">
                  <a16:creationId xmlns:a16="http://schemas.microsoft.com/office/drawing/2014/main" id="{17622AC9-A34D-45D7-701B-0FD5A43BC3F4}"/>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50" name="図 49">
              <a:extLst>
                <a:ext uri="{FF2B5EF4-FFF2-40B4-BE49-F238E27FC236}">
                  <a16:creationId xmlns:a16="http://schemas.microsoft.com/office/drawing/2014/main" id="{D25CB176-DC2D-2A7B-DACB-2A5549743273}"/>
                </a:ext>
              </a:extLst>
            </p:cNvPr>
            <p:cNvPicPr>
              <a:picLocks noChangeAspect="1"/>
            </p:cNvPicPr>
            <p:nvPr/>
          </p:nvPicPr>
          <p:blipFill>
            <a:blip r:embed="rId7">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355975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14</a:t>
            </a:fld>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E29ABE9B-3BD8-EC01-3ACA-84CD6FEB40FE}"/>
              </a:ext>
            </a:extLst>
          </p:cNvPr>
          <p:cNvSpPr/>
          <p:nvPr/>
        </p:nvSpPr>
        <p:spPr>
          <a:xfrm>
            <a:off x="276707" y="205853"/>
            <a:ext cx="8543443"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2800" b="1" dirty="0">
                <a:solidFill>
                  <a:prstClr val="black"/>
                </a:solidFill>
                <a:latin typeface="Calibri" panose="020F0502020204030204"/>
                <a:ea typeface="游ゴシック" panose="020B0400000000000000" pitchFamily="50" charset="-128"/>
              </a:rPr>
              <a:t>運動実施の流れ</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③ 一人ＫＹ教育の実施</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　</a:t>
            </a: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rgbClr val="4F845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D5E2ABB8-1ABD-31F3-9454-C84525762317}"/>
              </a:ext>
            </a:extLst>
          </p:cNvPr>
          <p:cNvSpPr/>
          <p:nvPr/>
        </p:nvSpPr>
        <p:spPr>
          <a:xfrm>
            <a:off x="212672" y="1426820"/>
            <a:ext cx="4181528" cy="1252880"/>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新規入場時教育の際、一人ＫＹ推進運動教育用資料を活用し教育する</a:t>
            </a:r>
          </a:p>
        </p:txBody>
      </p:sp>
      <p:sp>
        <p:nvSpPr>
          <p:cNvPr id="40" name="正方形/長方形 39">
            <a:extLst>
              <a:ext uri="{FF2B5EF4-FFF2-40B4-BE49-F238E27FC236}">
                <a16:creationId xmlns:a16="http://schemas.microsoft.com/office/drawing/2014/main" id="{E6E4848D-0F6F-87A6-927A-D1166F87A0F0}"/>
              </a:ext>
            </a:extLst>
          </p:cNvPr>
          <p:cNvSpPr/>
          <p:nvPr/>
        </p:nvSpPr>
        <p:spPr>
          <a:xfrm>
            <a:off x="212673" y="1426819"/>
            <a:ext cx="223672" cy="126185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BF839223-0C54-082A-2776-FD2B66B3F0C0}"/>
              </a:ext>
            </a:extLst>
          </p:cNvPr>
          <p:cNvPicPr>
            <a:picLocks noChangeAspect="1"/>
          </p:cNvPicPr>
          <p:nvPr/>
        </p:nvPicPr>
        <p:blipFill>
          <a:blip r:embed="rId3"/>
          <a:stretch>
            <a:fillRect/>
          </a:stretch>
        </p:blipFill>
        <p:spPr>
          <a:xfrm>
            <a:off x="4876880" y="832509"/>
            <a:ext cx="3766740" cy="5192981"/>
          </a:xfrm>
          <a:prstGeom prst="rect">
            <a:avLst/>
          </a:prstGeom>
          <a:ln w="9525">
            <a:solidFill>
              <a:schemeClr val="tx1">
                <a:lumMod val="75000"/>
                <a:lumOff val="25000"/>
              </a:schemeClr>
            </a:solidFill>
          </a:ln>
        </p:spPr>
      </p:pic>
      <p:sp>
        <p:nvSpPr>
          <p:cNvPr id="6" name="四角形: 角を丸くする 5">
            <a:extLst>
              <a:ext uri="{FF2B5EF4-FFF2-40B4-BE49-F238E27FC236}">
                <a16:creationId xmlns:a16="http://schemas.microsoft.com/office/drawing/2014/main" id="{A004BACA-B193-501F-D9E6-1671AAB41F87}"/>
              </a:ext>
            </a:extLst>
          </p:cNvPr>
          <p:cNvSpPr/>
          <p:nvPr/>
        </p:nvSpPr>
        <p:spPr>
          <a:xfrm>
            <a:off x="212672" y="2823231"/>
            <a:ext cx="4181528" cy="974069"/>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教育用資料は朝礼広場、休憩所等に掲示</a:t>
            </a:r>
          </a:p>
        </p:txBody>
      </p:sp>
      <p:sp>
        <p:nvSpPr>
          <p:cNvPr id="10" name="正方形/長方形 9">
            <a:extLst>
              <a:ext uri="{FF2B5EF4-FFF2-40B4-BE49-F238E27FC236}">
                <a16:creationId xmlns:a16="http://schemas.microsoft.com/office/drawing/2014/main" id="{2E619788-4BD4-6748-B051-8C5EB9D94E71}"/>
              </a:ext>
            </a:extLst>
          </p:cNvPr>
          <p:cNvSpPr/>
          <p:nvPr/>
        </p:nvSpPr>
        <p:spPr>
          <a:xfrm>
            <a:off x="212673" y="2823230"/>
            <a:ext cx="223672" cy="98104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F5D2AD30-17AD-4DBE-91E8-20CD996ED4EB}"/>
              </a:ext>
            </a:extLst>
          </p:cNvPr>
          <p:cNvSpPr/>
          <p:nvPr/>
        </p:nvSpPr>
        <p:spPr>
          <a:xfrm>
            <a:off x="212672" y="4212290"/>
            <a:ext cx="4181528" cy="1597025"/>
          </a:xfrm>
          <a:prstGeom prst="roundRect">
            <a:avLst>
              <a:gd name="adj" fmla="val 6451"/>
            </a:avLst>
          </a:prstGeom>
          <a:solidFill>
            <a:schemeClr val="bg1"/>
          </a:solidFill>
          <a:ln w="57150">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200" b="1" dirty="0">
                <a:solidFill>
                  <a:schemeClr val="tx1">
                    <a:lumMod val="65000"/>
                    <a:lumOff val="35000"/>
                  </a:schemeClr>
                </a:solidFill>
                <a:latin typeface="+mn-ea"/>
              </a:rPr>
              <a:t>教育用資料を活用し、一人ＫＹの考え方・特徴・進め方等、一人ＫＹについて教育を行う。</a:t>
            </a:r>
            <a:endParaRPr kumimoji="1" lang="en-US" altLang="ja-JP" sz="2200" b="1" dirty="0">
              <a:solidFill>
                <a:schemeClr val="tx1">
                  <a:lumMod val="65000"/>
                  <a:lumOff val="35000"/>
                </a:schemeClr>
              </a:solidFill>
              <a:latin typeface="+mn-ea"/>
            </a:endParaRPr>
          </a:p>
        </p:txBody>
      </p:sp>
      <p:grpSp>
        <p:nvGrpSpPr>
          <p:cNvPr id="12" name="グループ化 11">
            <a:extLst>
              <a:ext uri="{FF2B5EF4-FFF2-40B4-BE49-F238E27FC236}">
                <a16:creationId xmlns:a16="http://schemas.microsoft.com/office/drawing/2014/main" id="{DC6E65F6-1509-1FCE-52DF-9177B302BCEF}"/>
              </a:ext>
            </a:extLst>
          </p:cNvPr>
          <p:cNvGrpSpPr/>
          <p:nvPr/>
        </p:nvGrpSpPr>
        <p:grpSpPr>
          <a:xfrm>
            <a:off x="19049" y="6256041"/>
            <a:ext cx="3097201" cy="582873"/>
            <a:chOff x="19049" y="6256041"/>
            <a:chExt cx="3097201" cy="582873"/>
          </a:xfrm>
        </p:grpSpPr>
        <p:sp>
          <p:nvSpPr>
            <p:cNvPr id="13" name="テキスト ボックス 12">
              <a:extLst>
                <a:ext uri="{FF2B5EF4-FFF2-40B4-BE49-F238E27FC236}">
                  <a16:creationId xmlns:a16="http://schemas.microsoft.com/office/drawing/2014/main" id="{80018D14-45C0-38F3-0E2D-1409080830E2}"/>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4" name="図 13">
              <a:extLst>
                <a:ext uri="{FF2B5EF4-FFF2-40B4-BE49-F238E27FC236}">
                  <a16:creationId xmlns:a16="http://schemas.microsoft.com/office/drawing/2014/main" id="{C81F9AA3-7DFB-05F1-49B5-C6C313534F8E}"/>
                </a:ext>
              </a:extLst>
            </p:cNvPr>
            <p:cNvPicPr>
              <a:picLocks noChangeAspect="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139851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15</a:t>
            </a:fld>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E29ABE9B-3BD8-EC01-3ACA-84CD6FEB40FE}"/>
              </a:ext>
            </a:extLst>
          </p:cNvPr>
          <p:cNvSpPr/>
          <p:nvPr/>
        </p:nvSpPr>
        <p:spPr>
          <a:xfrm>
            <a:off x="276708" y="205853"/>
            <a:ext cx="9108000"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2800" b="1" dirty="0">
                <a:solidFill>
                  <a:prstClr val="black"/>
                </a:solidFill>
                <a:latin typeface="Calibri" panose="020F0502020204030204"/>
                <a:ea typeface="游ゴシック" panose="020B0400000000000000" pitchFamily="50" charset="-128"/>
              </a:rPr>
              <a:t>運動実施の流れ</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④ 一人ＫＹ推進運動シール</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　</a:t>
            </a: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rgbClr val="4F845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31DC9DF-5382-AE71-5042-83295C261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976" y="933751"/>
            <a:ext cx="3599148" cy="4990498"/>
          </a:xfrm>
          <a:prstGeom prst="rect">
            <a:avLst/>
          </a:prstGeom>
          <a:effectLst/>
        </p:spPr>
      </p:pic>
      <p:pic>
        <p:nvPicPr>
          <p:cNvPr id="14" name="図 13">
            <a:extLst>
              <a:ext uri="{FF2B5EF4-FFF2-40B4-BE49-F238E27FC236}">
                <a16:creationId xmlns:a16="http://schemas.microsoft.com/office/drawing/2014/main" id="{085415E6-8131-0AD8-2469-9FF9C0336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781" y="1393840"/>
            <a:ext cx="4200661" cy="1936242"/>
          </a:xfrm>
          <a:prstGeom prst="rect">
            <a:avLst/>
          </a:prstGeom>
        </p:spPr>
      </p:pic>
      <p:sp>
        <p:nvSpPr>
          <p:cNvPr id="15" name="四角形: 角を丸くする 14">
            <a:extLst>
              <a:ext uri="{FF2B5EF4-FFF2-40B4-BE49-F238E27FC236}">
                <a16:creationId xmlns:a16="http://schemas.microsoft.com/office/drawing/2014/main" id="{90AF0AB1-9366-A830-B5EA-4F4FB888C744}"/>
              </a:ext>
            </a:extLst>
          </p:cNvPr>
          <p:cNvSpPr/>
          <p:nvPr/>
        </p:nvSpPr>
        <p:spPr>
          <a:xfrm>
            <a:off x="554614" y="3827157"/>
            <a:ext cx="5022828" cy="974069"/>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1600" b="1" dirty="0">
                <a:solidFill>
                  <a:schemeClr val="tx1"/>
                </a:solidFill>
                <a:effectLst>
                  <a:outerShdw blurRad="50800" dist="38100" dir="2700000" algn="tl" rotWithShape="0">
                    <a:prstClr val="black">
                      <a:alpha val="40000"/>
                    </a:prstClr>
                  </a:outerShdw>
                </a:effectLst>
                <a:latin typeface="+mn-ea"/>
              </a:rPr>
              <a:t>教育を修了した者は、一人ＫＹ推進運動シールをヘルメットに貼り付ける</a:t>
            </a:r>
          </a:p>
        </p:txBody>
      </p:sp>
      <p:sp>
        <p:nvSpPr>
          <p:cNvPr id="16" name="正方形/長方形 15">
            <a:extLst>
              <a:ext uri="{FF2B5EF4-FFF2-40B4-BE49-F238E27FC236}">
                <a16:creationId xmlns:a16="http://schemas.microsoft.com/office/drawing/2014/main" id="{C1DC3859-4A40-471F-84EA-309343680779}"/>
              </a:ext>
            </a:extLst>
          </p:cNvPr>
          <p:cNvSpPr/>
          <p:nvPr/>
        </p:nvSpPr>
        <p:spPr>
          <a:xfrm>
            <a:off x="554615" y="3827156"/>
            <a:ext cx="223672" cy="98104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3DA030B2-BA62-5ED3-F5D6-628165A6CA9D}"/>
              </a:ext>
            </a:extLst>
          </p:cNvPr>
          <p:cNvSpPr/>
          <p:nvPr/>
        </p:nvSpPr>
        <p:spPr>
          <a:xfrm>
            <a:off x="554614" y="4938616"/>
            <a:ext cx="5022828" cy="591114"/>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1600" b="1" dirty="0">
                <a:solidFill>
                  <a:schemeClr val="tx1"/>
                </a:solidFill>
                <a:effectLst>
                  <a:outerShdw blurRad="50800" dist="38100" dir="2700000" algn="tl" rotWithShape="0">
                    <a:prstClr val="black">
                      <a:alpha val="40000"/>
                    </a:prstClr>
                  </a:outerShdw>
                </a:effectLst>
                <a:latin typeface="+mn-ea"/>
              </a:rPr>
              <a:t>作業開始前、作業場所において一人ＫＹ実施</a:t>
            </a:r>
          </a:p>
        </p:txBody>
      </p:sp>
      <p:sp>
        <p:nvSpPr>
          <p:cNvPr id="18" name="正方形/長方形 17">
            <a:extLst>
              <a:ext uri="{FF2B5EF4-FFF2-40B4-BE49-F238E27FC236}">
                <a16:creationId xmlns:a16="http://schemas.microsoft.com/office/drawing/2014/main" id="{58FE5458-5354-0909-5712-AF645B0DF969}"/>
              </a:ext>
            </a:extLst>
          </p:cNvPr>
          <p:cNvSpPr/>
          <p:nvPr/>
        </p:nvSpPr>
        <p:spPr>
          <a:xfrm>
            <a:off x="554615" y="4938614"/>
            <a:ext cx="223672" cy="59534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B4EE767E-D145-5F3C-08F2-5C474D939BE8}"/>
              </a:ext>
            </a:extLst>
          </p:cNvPr>
          <p:cNvPicPr>
            <a:picLocks noChangeAspect="1"/>
          </p:cNvPicPr>
          <p:nvPr/>
        </p:nvPicPr>
        <p:blipFill>
          <a:blip r:embed="rId5"/>
          <a:stretch>
            <a:fillRect/>
          </a:stretch>
        </p:blipFill>
        <p:spPr>
          <a:xfrm rot="2471005">
            <a:off x="8011330" y="2329373"/>
            <a:ext cx="540278" cy="248575"/>
          </a:xfrm>
          <a:prstGeom prst="rect">
            <a:avLst/>
          </a:prstGeom>
        </p:spPr>
      </p:pic>
      <p:grpSp>
        <p:nvGrpSpPr>
          <p:cNvPr id="23" name="グループ化 22">
            <a:extLst>
              <a:ext uri="{FF2B5EF4-FFF2-40B4-BE49-F238E27FC236}">
                <a16:creationId xmlns:a16="http://schemas.microsoft.com/office/drawing/2014/main" id="{3087CBEF-04CA-189A-1F58-A06735CC5987}"/>
              </a:ext>
            </a:extLst>
          </p:cNvPr>
          <p:cNvGrpSpPr/>
          <p:nvPr/>
        </p:nvGrpSpPr>
        <p:grpSpPr>
          <a:xfrm>
            <a:off x="19049" y="6256041"/>
            <a:ext cx="3097201" cy="582873"/>
            <a:chOff x="19049" y="6256041"/>
            <a:chExt cx="3097201" cy="582873"/>
          </a:xfrm>
        </p:grpSpPr>
        <p:sp>
          <p:nvSpPr>
            <p:cNvPr id="24" name="テキスト ボックス 23">
              <a:extLst>
                <a:ext uri="{FF2B5EF4-FFF2-40B4-BE49-F238E27FC236}">
                  <a16:creationId xmlns:a16="http://schemas.microsoft.com/office/drawing/2014/main" id="{7407DB79-BCDB-AA1E-BCA1-6D80167D6958}"/>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25" name="図 24">
              <a:extLst>
                <a:ext uri="{FF2B5EF4-FFF2-40B4-BE49-F238E27FC236}">
                  <a16:creationId xmlns:a16="http://schemas.microsoft.com/office/drawing/2014/main" id="{EF84F259-852A-9582-4E0A-E5256DF89CB5}"/>
                </a:ext>
              </a:extLst>
            </p:cNvPr>
            <p:cNvPicPr>
              <a:picLocks noChangeAspect="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14601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16</a:t>
            </a:fld>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E29ABE9B-3BD8-EC01-3ACA-84CD6FEB40FE}"/>
              </a:ext>
            </a:extLst>
          </p:cNvPr>
          <p:cNvSpPr/>
          <p:nvPr/>
        </p:nvSpPr>
        <p:spPr>
          <a:xfrm>
            <a:off x="276707" y="205853"/>
            <a:ext cx="8543443"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2800" b="1" dirty="0">
                <a:solidFill>
                  <a:prstClr val="black"/>
                </a:solidFill>
                <a:latin typeface="Calibri" panose="020F0502020204030204"/>
                <a:ea typeface="游ゴシック" panose="020B0400000000000000" pitchFamily="50" charset="-128"/>
              </a:rPr>
              <a:t>運動実施の流れ</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⑤ 作業所報告書の作成・提出</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　</a:t>
            </a: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rgbClr val="4F845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D5E2ABB8-1ABD-31F3-9454-C84525762317}"/>
              </a:ext>
            </a:extLst>
          </p:cNvPr>
          <p:cNvSpPr/>
          <p:nvPr/>
        </p:nvSpPr>
        <p:spPr>
          <a:xfrm>
            <a:off x="212672" y="1426820"/>
            <a:ext cx="4181528" cy="1252880"/>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教育修了者人数を月ごとに集計し、四半期ごとに作業所教育報告書を作成</a:t>
            </a:r>
          </a:p>
        </p:txBody>
      </p:sp>
      <p:sp>
        <p:nvSpPr>
          <p:cNvPr id="40" name="正方形/長方形 39">
            <a:extLst>
              <a:ext uri="{FF2B5EF4-FFF2-40B4-BE49-F238E27FC236}">
                <a16:creationId xmlns:a16="http://schemas.microsoft.com/office/drawing/2014/main" id="{E6E4848D-0F6F-87A6-927A-D1166F87A0F0}"/>
              </a:ext>
            </a:extLst>
          </p:cNvPr>
          <p:cNvSpPr/>
          <p:nvPr/>
        </p:nvSpPr>
        <p:spPr>
          <a:xfrm>
            <a:off x="212673" y="1426819"/>
            <a:ext cx="223672" cy="126185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A004BACA-B193-501F-D9E6-1671AAB41F87}"/>
              </a:ext>
            </a:extLst>
          </p:cNvPr>
          <p:cNvSpPr/>
          <p:nvPr/>
        </p:nvSpPr>
        <p:spPr>
          <a:xfrm>
            <a:off x="212672" y="2823231"/>
            <a:ext cx="4181528" cy="974069"/>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作成した報告書を事業場の運動実施責任者へ提出</a:t>
            </a:r>
          </a:p>
        </p:txBody>
      </p:sp>
      <p:sp>
        <p:nvSpPr>
          <p:cNvPr id="10" name="正方形/長方形 9">
            <a:extLst>
              <a:ext uri="{FF2B5EF4-FFF2-40B4-BE49-F238E27FC236}">
                <a16:creationId xmlns:a16="http://schemas.microsoft.com/office/drawing/2014/main" id="{2E619788-4BD4-6748-B051-8C5EB9D94E71}"/>
              </a:ext>
            </a:extLst>
          </p:cNvPr>
          <p:cNvSpPr/>
          <p:nvPr/>
        </p:nvSpPr>
        <p:spPr>
          <a:xfrm>
            <a:off x="212673" y="2823230"/>
            <a:ext cx="223672" cy="98104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90E3AAA1-90E0-947D-549D-5DC4E6E2E9D1}"/>
              </a:ext>
            </a:extLst>
          </p:cNvPr>
          <p:cNvPicPr>
            <a:picLocks noChangeAspect="1"/>
          </p:cNvPicPr>
          <p:nvPr/>
        </p:nvPicPr>
        <p:blipFill>
          <a:blip r:embed="rId3"/>
          <a:stretch>
            <a:fillRect/>
          </a:stretch>
        </p:blipFill>
        <p:spPr>
          <a:xfrm>
            <a:off x="4984243" y="896766"/>
            <a:ext cx="3658893" cy="5176800"/>
          </a:xfrm>
          <a:prstGeom prst="rect">
            <a:avLst/>
          </a:prstGeom>
          <a:ln>
            <a:solidFill>
              <a:schemeClr val="tx1">
                <a:lumMod val="65000"/>
                <a:lumOff val="35000"/>
              </a:schemeClr>
            </a:solidFill>
          </a:ln>
        </p:spPr>
      </p:pic>
      <p:pic>
        <p:nvPicPr>
          <p:cNvPr id="15" name="図 14">
            <a:extLst>
              <a:ext uri="{FF2B5EF4-FFF2-40B4-BE49-F238E27FC236}">
                <a16:creationId xmlns:a16="http://schemas.microsoft.com/office/drawing/2014/main" id="{B36C63DC-7F03-DE0A-088D-8FC6A168E8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961" b="98711" l="1556" r="95409">
                        <a14:foregroundMark x1="32218" y1="15126" x2="46537" y2="65826"/>
                        <a14:foregroundMark x1="46537" y1="65826" x2="43268" y2="85098"/>
                        <a14:foregroundMark x1="22879" y1="8571" x2="17276" y2="18655"/>
                        <a14:foregroundMark x1="17276" y1="18655" x2="17432" y2="34734"/>
                        <a14:foregroundMark x1="17432" y1="34734" x2="18988" y2="36583"/>
                        <a14:foregroundMark x1="18599" y1="3697" x2="31907" y2="7507"/>
                        <a14:foregroundMark x1="31907" y1="7507" x2="50973" y2="17871"/>
                        <a14:foregroundMark x1="50973" y1="17871" x2="65914" y2="40560"/>
                        <a14:foregroundMark x1="45837" y1="10196" x2="10506" y2="9300"/>
                        <a14:foregroundMark x1="10506" y1="9300" x2="4747" y2="18431"/>
                        <a14:foregroundMark x1="4747" y1="18431" x2="10428" y2="24762"/>
                        <a14:foregroundMark x1="10428" y1="24762" x2="11518" y2="27507"/>
                        <a14:foregroundMark x1="22490" y1="2969" x2="45759" y2="10812"/>
                        <a14:foregroundMark x1="45759" y1="10812" x2="52374" y2="15126"/>
                        <a14:foregroundMark x1="38054" y1="31653" x2="38755" y2="41961"/>
                        <a14:foregroundMark x1="53930" y1="36583" x2="31829" y2="38431"/>
                        <a14:foregroundMark x1="31829" y1="38431" x2="29650" y2="39160"/>
                        <a14:foregroundMark x1="50739" y1="27507" x2="51984" y2="34230"/>
                        <a14:foregroundMark x1="65914" y1="34006" x2="66304" y2="43081"/>
                        <a14:foregroundMark x1="66304" y1="43081" x2="63969" y2="45434"/>
                        <a14:foregroundMark x1="31907" y1="44762" x2="38755" y2="47059"/>
                        <a14:foregroundMark x1="68872" y1="37255" x2="60467" y2="47283"/>
                        <a14:foregroundMark x1="60467" y1="47283" x2="46848" y2="51036"/>
                        <a14:foregroundMark x1="51984" y1="47563" x2="45837" y2="44258"/>
                        <a14:foregroundMark x1="43891" y1="34006" x2="41634" y2="30980"/>
                        <a14:foregroundMark x1="88949" y1="45882" x2="82490" y2="47563"/>
                        <a14:foregroundMark x1="82490" y1="39384" x2="85136" y2="47675"/>
                        <a14:foregroundMark x1="85136" y1="47675" x2="92840" y2="49860"/>
                        <a14:foregroundMark x1="92218" y1="41232" x2="84436" y2="42857"/>
                        <a14:foregroundMark x1="93463" y1="43810" x2="88016" y2="45434"/>
                        <a14:foregroundMark x1="95409" y1="46611" x2="88949" y2="45882"/>
                        <a14:foregroundMark x1="50739" y1="67115" x2="58988" y2="71261"/>
                        <a14:foregroundMark x1="58988" y1="71261" x2="47471" y2="71261"/>
                        <a14:foregroundMark x1="47471" y1="71261" x2="46848" y2="70644"/>
                        <a14:foregroundMark x1="67860" y1="56190" x2="72763" y2="63193"/>
                        <a14:foregroundMark x1="72763" y1="63193" x2="72763" y2="63193"/>
                        <a14:foregroundMark x1="18833" y1="1961" x2="23969" y2="2689"/>
                        <a14:foregroundMark x1="18911" y1="69636" x2="22490" y2="74622"/>
                        <a14:foregroundMark x1="23035" y1="67619" x2="16420" y2="73669"/>
                        <a14:foregroundMark x1="16420" y1="73669" x2="21401" y2="77871"/>
                        <a14:foregroundMark x1="36732" y1="57087" x2="30117" y2="63305"/>
                        <a14:foregroundMark x1="30117" y1="63305" x2="30506" y2="63810"/>
                        <a14:foregroundMark x1="13385" y1="79048" x2="23424" y2="81569"/>
                        <a14:foregroundMark x1="23424" y1="81569" x2="23424" y2="81569"/>
                        <a14:foregroundMark x1="28405" y1="90700" x2="41089" y2="95406"/>
                        <a14:foregroundMark x1="41089" y1="95406" x2="41089" y2="95406"/>
                        <a14:foregroundMark x1="3658" y1="61905" x2="3658" y2="66387"/>
                        <a14:foregroundMark x1="3113" y1="14510" x2="1634" y2="23249"/>
                        <a14:foregroundMark x1="1634" y1="23249" x2="3113" y2="27619"/>
                        <a14:foregroundMark x1="12062" y1="77255" x2="12062" y2="77255"/>
                        <a14:foregroundMark x1="14008" y1="78375" x2="14008" y2="78375"/>
                        <a14:foregroundMark x1="31206" y1="98711" x2="31206" y2="98711"/>
                        <a14:backgroundMark x1="26848" y1="48852" x2="27393" y2="49300"/>
                        <a14:backgroundMark x1="28016" y1="49860" x2="28794" y2="50084"/>
                        <a14:backgroundMark x1="29416" y1="50252" x2="29027" y2="50084"/>
                        <a14:backgroundMark x1="45058" y1="91261" x2="45058" y2="91261"/>
                        <a14:backgroundMark x1="49105" y1="98431" x2="49105" y2="98431"/>
                        <a14:backgroundMark x1="51984" y1="98992" x2="51984" y2="98992"/>
                        <a14:backgroundMark x1="52918" y1="98824" x2="50973" y2="98543"/>
                        <a14:backgroundMark x1="52374" y1="98824" x2="53541" y2="98992"/>
                        <a14:backgroundMark x1="22412" y1="63473" x2="22412" y2="63473"/>
                        <a14:backgroundMark x1="67704" y1="76078" x2="67704" y2="76078"/>
                        <a14:backgroundMark x1="68171" y1="76583" x2="68171" y2="75798"/>
                        <a14:backgroundMark x1="15650" y1="78375" x2="13696" y2="77871"/>
                        <a14:backgroundMark x1="18911" y1="79216" x2="15650" y2="78375"/>
                      </a14:backgroundRemoval>
                    </a14:imgEffect>
                  </a14:imgLayer>
                </a14:imgProps>
              </a:ext>
              <a:ext uri="{28A0092B-C50C-407E-A947-70E740481C1C}">
                <a14:useLocalDpi xmlns:a14="http://schemas.microsoft.com/office/drawing/2010/main" val="0"/>
              </a:ext>
            </a:extLst>
          </a:blip>
          <a:stretch>
            <a:fillRect/>
          </a:stretch>
        </p:blipFill>
        <p:spPr>
          <a:xfrm>
            <a:off x="324509" y="4239488"/>
            <a:ext cx="1261517" cy="1752379"/>
          </a:xfrm>
          <a:prstGeom prst="rect">
            <a:avLst/>
          </a:prstGeom>
        </p:spPr>
      </p:pic>
      <p:grpSp>
        <p:nvGrpSpPr>
          <p:cNvPr id="16" name="グループ化 15">
            <a:extLst>
              <a:ext uri="{FF2B5EF4-FFF2-40B4-BE49-F238E27FC236}">
                <a16:creationId xmlns:a16="http://schemas.microsoft.com/office/drawing/2014/main" id="{1DCBBC4C-5AE7-05E8-F118-75E32FAC0FBD}"/>
              </a:ext>
            </a:extLst>
          </p:cNvPr>
          <p:cNvGrpSpPr/>
          <p:nvPr/>
        </p:nvGrpSpPr>
        <p:grpSpPr>
          <a:xfrm>
            <a:off x="19049" y="6256041"/>
            <a:ext cx="3097201" cy="582873"/>
            <a:chOff x="19049" y="6256041"/>
            <a:chExt cx="3097201" cy="582873"/>
          </a:xfrm>
        </p:grpSpPr>
        <p:sp>
          <p:nvSpPr>
            <p:cNvPr id="17" name="テキスト ボックス 16">
              <a:extLst>
                <a:ext uri="{FF2B5EF4-FFF2-40B4-BE49-F238E27FC236}">
                  <a16:creationId xmlns:a16="http://schemas.microsoft.com/office/drawing/2014/main" id="{E286C2A4-F2B0-CDD4-AA6A-7EB69A324292}"/>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8" name="図 17">
              <a:extLst>
                <a:ext uri="{FF2B5EF4-FFF2-40B4-BE49-F238E27FC236}">
                  <a16:creationId xmlns:a16="http://schemas.microsoft.com/office/drawing/2014/main" id="{715318F6-BFAE-E890-4902-E01C455DB791}"/>
                </a:ext>
              </a:extLst>
            </p:cNvPr>
            <p:cNvPicPr>
              <a:picLocks noChangeAspect="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416505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17</a:t>
            </a:fld>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E29ABE9B-3BD8-EC01-3ACA-84CD6FEB40FE}"/>
              </a:ext>
            </a:extLst>
          </p:cNvPr>
          <p:cNvSpPr/>
          <p:nvPr/>
        </p:nvSpPr>
        <p:spPr>
          <a:xfrm>
            <a:off x="276707" y="205853"/>
            <a:ext cx="9108000"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2800" b="1" dirty="0">
                <a:solidFill>
                  <a:prstClr val="black"/>
                </a:solidFill>
                <a:latin typeface="Calibri" panose="020F0502020204030204"/>
                <a:ea typeface="游ゴシック" panose="020B0400000000000000" pitchFamily="50" charset="-128"/>
              </a:rPr>
              <a:t>運動実施の流れ</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⑥ 事業場運動報告書の作成・提出 </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　</a:t>
            </a: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rgbClr val="4F845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D5E2ABB8-1ABD-31F3-9454-C84525762317}"/>
              </a:ext>
            </a:extLst>
          </p:cNvPr>
          <p:cNvSpPr/>
          <p:nvPr/>
        </p:nvSpPr>
        <p:spPr>
          <a:xfrm>
            <a:off x="212672" y="1426820"/>
            <a:ext cx="4181528" cy="1252880"/>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作業所より報告された、作業所報告書を取りまとめ、事業場運動報告書を作成</a:t>
            </a:r>
          </a:p>
        </p:txBody>
      </p:sp>
      <p:sp>
        <p:nvSpPr>
          <p:cNvPr id="40" name="正方形/長方形 39">
            <a:extLst>
              <a:ext uri="{FF2B5EF4-FFF2-40B4-BE49-F238E27FC236}">
                <a16:creationId xmlns:a16="http://schemas.microsoft.com/office/drawing/2014/main" id="{E6E4848D-0F6F-87A6-927A-D1166F87A0F0}"/>
              </a:ext>
            </a:extLst>
          </p:cNvPr>
          <p:cNvSpPr/>
          <p:nvPr/>
        </p:nvSpPr>
        <p:spPr>
          <a:xfrm>
            <a:off x="212673" y="1426819"/>
            <a:ext cx="223672" cy="126185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A004BACA-B193-501F-D9E6-1671AAB41F87}"/>
              </a:ext>
            </a:extLst>
          </p:cNvPr>
          <p:cNvSpPr/>
          <p:nvPr/>
        </p:nvSpPr>
        <p:spPr>
          <a:xfrm>
            <a:off x="212672" y="2823231"/>
            <a:ext cx="4181528" cy="974069"/>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四半期毎に報告書を分会へ報告</a:t>
            </a:r>
          </a:p>
        </p:txBody>
      </p:sp>
      <p:sp>
        <p:nvSpPr>
          <p:cNvPr id="10" name="正方形/長方形 9">
            <a:extLst>
              <a:ext uri="{FF2B5EF4-FFF2-40B4-BE49-F238E27FC236}">
                <a16:creationId xmlns:a16="http://schemas.microsoft.com/office/drawing/2014/main" id="{2E619788-4BD4-6748-B051-8C5EB9D94E71}"/>
              </a:ext>
            </a:extLst>
          </p:cNvPr>
          <p:cNvSpPr/>
          <p:nvPr/>
        </p:nvSpPr>
        <p:spPr>
          <a:xfrm>
            <a:off x="212673" y="2823230"/>
            <a:ext cx="223672" cy="98104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DF17BB02-4F16-ABD9-F422-121DA5060FD6}"/>
              </a:ext>
            </a:extLst>
          </p:cNvPr>
          <p:cNvPicPr>
            <a:picLocks noChangeAspect="1"/>
          </p:cNvPicPr>
          <p:nvPr/>
        </p:nvPicPr>
        <p:blipFill>
          <a:blip r:embed="rId3"/>
          <a:stretch>
            <a:fillRect/>
          </a:stretch>
        </p:blipFill>
        <p:spPr>
          <a:xfrm>
            <a:off x="4968240" y="896765"/>
            <a:ext cx="3657600" cy="5176911"/>
          </a:xfrm>
          <a:prstGeom prst="rect">
            <a:avLst/>
          </a:prstGeom>
          <a:ln>
            <a:solidFill>
              <a:schemeClr val="tx1">
                <a:lumMod val="65000"/>
                <a:lumOff val="35000"/>
              </a:schemeClr>
            </a:solidFill>
          </a:ln>
        </p:spPr>
      </p:pic>
      <p:pic>
        <p:nvPicPr>
          <p:cNvPr id="16" name="図 15">
            <a:extLst>
              <a:ext uri="{FF2B5EF4-FFF2-40B4-BE49-F238E27FC236}">
                <a16:creationId xmlns:a16="http://schemas.microsoft.com/office/drawing/2014/main" id="{35E575AA-33C8-5AE3-C970-787ED2BA1EF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961" b="98711" l="1556" r="95409">
                        <a14:foregroundMark x1="32218" y1="15126" x2="46537" y2="65826"/>
                        <a14:foregroundMark x1="46537" y1="65826" x2="43268" y2="85098"/>
                        <a14:foregroundMark x1="22879" y1="8571" x2="17276" y2="18655"/>
                        <a14:foregroundMark x1="17276" y1="18655" x2="17432" y2="34734"/>
                        <a14:foregroundMark x1="17432" y1="34734" x2="18988" y2="36583"/>
                        <a14:foregroundMark x1="18599" y1="3697" x2="31907" y2="7507"/>
                        <a14:foregroundMark x1="31907" y1="7507" x2="50973" y2="17871"/>
                        <a14:foregroundMark x1="50973" y1="17871" x2="65914" y2="40560"/>
                        <a14:foregroundMark x1="45837" y1="10196" x2="10506" y2="9300"/>
                        <a14:foregroundMark x1="10506" y1="9300" x2="4747" y2="18431"/>
                        <a14:foregroundMark x1="4747" y1="18431" x2="10428" y2="24762"/>
                        <a14:foregroundMark x1="10428" y1="24762" x2="11518" y2="27507"/>
                        <a14:foregroundMark x1="22490" y1="2969" x2="45759" y2="10812"/>
                        <a14:foregroundMark x1="45759" y1="10812" x2="52374" y2="15126"/>
                        <a14:foregroundMark x1="38054" y1="31653" x2="38755" y2="41961"/>
                        <a14:foregroundMark x1="53930" y1="36583" x2="31829" y2="38431"/>
                        <a14:foregroundMark x1="31829" y1="38431" x2="29650" y2="39160"/>
                        <a14:foregroundMark x1="50739" y1="27507" x2="51984" y2="34230"/>
                        <a14:foregroundMark x1="65914" y1="34006" x2="66304" y2="43081"/>
                        <a14:foregroundMark x1="66304" y1="43081" x2="63969" y2="45434"/>
                        <a14:foregroundMark x1="31907" y1="44762" x2="38755" y2="47059"/>
                        <a14:foregroundMark x1="68872" y1="37255" x2="60467" y2="47283"/>
                        <a14:foregroundMark x1="60467" y1="47283" x2="46848" y2="51036"/>
                        <a14:foregroundMark x1="51984" y1="47563" x2="45837" y2="44258"/>
                        <a14:foregroundMark x1="43891" y1="34006" x2="41634" y2="30980"/>
                        <a14:foregroundMark x1="88949" y1="45882" x2="82490" y2="47563"/>
                        <a14:foregroundMark x1="82490" y1="39384" x2="85136" y2="47675"/>
                        <a14:foregroundMark x1="85136" y1="47675" x2="92840" y2="49860"/>
                        <a14:foregroundMark x1="92218" y1="41232" x2="84436" y2="42857"/>
                        <a14:foregroundMark x1="93463" y1="43810" x2="88016" y2="45434"/>
                        <a14:foregroundMark x1="95409" y1="46611" x2="88949" y2="45882"/>
                        <a14:foregroundMark x1="50739" y1="67115" x2="58988" y2="71261"/>
                        <a14:foregroundMark x1="58988" y1="71261" x2="47471" y2="71261"/>
                        <a14:foregroundMark x1="47471" y1="71261" x2="46848" y2="70644"/>
                        <a14:foregroundMark x1="67860" y1="56190" x2="72763" y2="63193"/>
                        <a14:foregroundMark x1="72763" y1="63193" x2="72763" y2="63193"/>
                        <a14:foregroundMark x1="18833" y1="1961" x2="23969" y2="2689"/>
                        <a14:foregroundMark x1="18911" y1="69636" x2="22490" y2="74622"/>
                        <a14:foregroundMark x1="23035" y1="67619" x2="16420" y2="73669"/>
                        <a14:foregroundMark x1="16420" y1="73669" x2="21401" y2="77871"/>
                        <a14:foregroundMark x1="36732" y1="57087" x2="30117" y2="63305"/>
                        <a14:foregroundMark x1="30117" y1="63305" x2="30506" y2="63810"/>
                        <a14:foregroundMark x1="13385" y1="79048" x2="23424" y2="81569"/>
                        <a14:foregroundMark x1="23424" y1="81569" x2="23424" y2="81569"/>
                        <a14:foregroundMark x1="28405" y1="90700" x2="41089" y2="95406"/>
                        <a14:foregroundMark x1="41089" y1="95406" x2="41089" y2="95406"/>
                        <a14:foregroundMark x1="3658" y1="61905" x2="3658" y2="66387"/>
                        <a14:foregroundMark x1="3113" y1="14510" x2="1634" y2="23249"/>
                        <a14:foregroundMark x1="1634" y1="23249" x2="3113" y2="27619"/>
                        <a14:foregroundMark x1="12062" y1="77255" x2="12062" y2="77255"/>
                        <a14:foregroundMark x1="14008" y1="78375" x2="14008" y2="78375"/>
                        <a14:foregroundMark x1="31206" y1="98711" x2="31206" y2="98711"/>
                        <a14:backgroundMark x1="26848" y1="48852" x2="27393" y2="49300"/>
                        <a14:backgroundMark x1="28016" y1="49860" x2="28794" y2="50084"/>
                        <a14:backgroundMark x1="29416" y1="50252" x2="29027" y2="50084"/>
                        <a14:backgroundMark x1="45058" y1="91261" x2="45058" y2="91261"/>
                        <a14:backgroundMark x1="49105" y1="98431" x2="49105" y2="98431"/>
                        <a14:backgroundMark x1="51984" y1="98992" x2="51984" y2="98992"/>
                        <a14:backgroundMark x1="52918" y1="98824" x2="50973" y2="98543"/>
                        <a14:backgroundMark x1="52374" y1="98824" x2="53541" y2="98992"/>
                        <a14:backgroundMark x1="22412" y1="63473" x2="22412" y2="63473"/>
                        <a14:backgroundMark x1="67704" y1="76078" x2="67704" y2="76078"/>
                        <a14:backgroundMark x1="68171" y1="76583" x2="68171" y2="75798"/>
                        <a14:backgroundMark x1="15650" y1="78375" x2="13696" y2="77871"/>
                        <a14:backgroundMark x1="18911" y1="79216" x2="15650" y2="78375"/>
                      </a14:backgroundRemoval>
                    </a14:imgEffect>
                  </a14:imgLayer>
                </a14:imgProps>
              </a:ext>
              <a:ext uri="{28A0092B-C50C-407E-A947-70E740481C1C}">
                <a14:useLocalDpi xmlns:a14="http://schemas.microsoft.com/office/drawing/2010/main" val="0"/>
              </a:ext>
            </a:extLst>
          </a:blip>
          <a:stretch>
            <a:fillRect/>
          </a:stretch>
        </p:blipFill>
        <p:spPr>
          <a:xfrm>
            <a:off x="324509" y="4239488"/>
            <a:ext cx="1261517" cy="1752379"/>
          </a:xfrm>
          <a:prstGeom prst="rect">
            <a:avLst/>
          </a:prstGeom>
        </p:spPr>
      </p:pic>
      <p:grpSp>
        <p:nvGrpSpPr>
          <p:cNvPr id="20" name="グループ化 19">
            <a:extLst>
              <a:ext uri="{FF2B5EF4-FFF2-40B4-BE49-F238E27FC236}">
                <a16:creationId xmlns:a16="http://schemas.microsoft.com/office/drawing/2014/main" id="{A50E88BC-CB85-AE5D-AF87-F45AC7F6406B}"/>
              </a:ext>
            </a:extLst>
          </p:cNvPr>
          <p:cNvGrpSpPr/>
          <p:nvPr/>
        </p:nvGrpSpPr>
        <p:grpSpPr>
          <a:xfrm>
            <a:off x="19049" y="6256041"/>
            <a:ext cx="3097201" cy="582873"/>
            <a:chOff x="19049" y="6256041"/>
            <a:chExt cx="3097201" cy="582873"/>
          </a:xfrm>
        </p:grpSpPr>
        <p:sp>
          <p:nvSpPr>
            <p:cNvPr id="21" name="テキスト ボックス 20">
              <a:extLst>
                <a:ext uri="{FF2B5EF4-FFF2-40B4-BE49-F238E27FC236}">
                  <a16:creationId xmlns:a16="http://schemas.microsoft.com/office/drawing/2014/main" id="{E612F110-81C9-CE68-F0AF-1EB6A5C60586}"/>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22" name="図 21">
              <a:extLst>
                <a:ext uri="{FF2B5EF4-FFF2-40B4-BE49-F238E27FC236}">
                  <a16:creationId xmlns:a16="http://schemas.microsoft.com/office/drawing/2014/main" id="{9D83DEB8-553D-A76C-DDD1-3F3845883A5E}"/>
                </a:ext>
              </a:extLst>
            </p:cNvPr>
            <p:cNvPicPr>
              <a:picLocks noChangeAspect="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311415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18</a:t>
            </a:fld>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E29ABE9B-3BD8-EC01-3ACA-84CD6FEB40FE}"/>
              </a:ext>
            </a:extLst>
          </p:cNvPr>
          <p:cNvSpPr/>
          <p:nvPr/>
        </p:nvSpPr>
        <p:spPr>
          <a:xfrm>
            <a:off x="276707" y="205853"/>
            <a:ext cx="9108000"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2800" b="1" dirty="0">
                <a:solidFill>
                  <a:prstClr val="black"/>
                </a:solidFill>
                <a:latin typeface="Calibri" panose="020F0502020204030204"/>
                <a:ea typeface="游ゴシック" panose="020B0400000000000000" pitchFamily="50" charset="-128"/>
              </a:rPr>
              <a:t>運動実施の流れ</a:t>
            </a:r>
            <a:endParaRPr kumimoji="1" lang="en-US" altLang="ja-JP" sz="2800" b="1" dirty="0">
              <a:solidFill>
                <a:prstClr val="black"/>
              </a:solidFill>
              <a:latin typeface="Calibri" panose="020F0502020204030204"/>
              <a:ea typeface="游ゴシック" panose="020B0400000000000000" pitchFamily="50" charset="-128"/>
            </a:endParaRPr>
          </a:p>
          <a:p>
            <a:pPr defTabSz="609585">
              <a:defRPr/>
            </a:pP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⑦ 運動報告書の提出及び運動実施状況の把握</a:t>
            </a:r>
            <a:r>
              <a:rPr kumimoji="1" lang="en-US" altLang="ja-JP" sz="2800" b="1" dirty="0">
                <a:solidFill>
                  <a:prstClr val="black"/>
                </a:solidFill>
                <a:latin typeface="Calibri" panose="020F0502020204030204"/>
                <a:ea typeface="游ゴシック" panose="020B0400000000000000" pitchFamily="50" charset="-128"/>
              </a:rPr>
              <a:t>】</a:t>
            </a:r>
            <a:r>
              <a:rPr kumimoji="1" lang="ja-JP" altLang="en-US" sz="2800" b="1" dirty="0">
                <a:solidFill>
                  <a:prstClr val="black"/>
                </a:solidFill>
                <a:latin typeface="Calibri" panose="020F0502020204030204"/>
                <a:ea typeface="游ゴシック" panose="020B0400000000000000" pitchFamily="50" charset="-128"/>
              </a:rPr>
              <a:t>　</a:t>
            </a: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rgbClr val="4F845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D5E2ABB8-1ABD-31F3-9454-C84525762317}"/>
              </a:ext>
            </a:extLst>
          </p:cNvPr>
          <p:cNvSpPr/>
          <p:nvPr/>
        </p:nvSpPr>
        <p:spPr>
          <a:xfrm>
            <a:off x="594752" y="1481166"/>
            <a:ext cx="8034898" cy="1252880"/>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分会は四半期ごとに各事業場より提出された事業場運動報告書を取りまとめて支部へ提出する</a:t>
            </a:r>
          </a:p>
        </p:txBody>
      </p:sp>
      <p:sp>
        <p:nvSpPr>
          <p:cNvPr id="40" name="正方形/長方形 39">
            <a:extLst>
              <a:ext uri="{FF2B5EF4-FFF2-40B4-BE49-F238E27FC236}">
                <a16:creationId xmlns:a16="http://schemas.microsoft.com/office/drawing/2014/main" id="{E6E4848D-0F6F-87A6-927A-D1166F87A0F0}"/>
              </a:ext>
            </a:extLst>
          </p:cNvPr>
          <p:cNvSpPr/>
          <p:nvPr/>
        </p:nvSpPr>
        <p:spPr>
          <a:xfrm>
            <a:off x="594754" y="1481165"/>
            <a:ext cx="223672" cy="126185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A004BACA-B193-501F-D9E6-1671AAB41F87}"/>
              </a:ext>
            </a:extLst>
          </p:cNvPr>
          <p:cNvSpPr/>
          <p:nvPr/>
        </p:nvSpPr>
        <p:spPr>
          <a:xfrm>
            <a:off x="594752" y="3067007"/>
            <a:ext cx="8034898" cy="974069"/>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支部は各分会から提出された報告書により、運動実施状況を把握する</a:t>
            </a:r>
          </a:p>
        </p:txBody>
      </p:sp>
      <p:sp>
        <p:nvSpPr>
          <p:cNvPr id="10" name="正方形/長方形 9">
            <a:extLst>
              <a:ext uri="{FF2B5EF4-FFF2-40B4-BE49-F238E27FC236}">
                <a16:creationId xmlns:a16="http://schemas.microsoft.com/office/drawing/2014/main" id="{2E619788-4BD4-6748-B051-8C5EB9D94E71}"/>
              </a:ext>
            </a:extLst>
          </p:cNvPr>
          <p:cNvSpPr/>
          <p:nvPr/>
        </p:nvSpPr>
        <p:spPr>
          <a:xfrm>
            <a:off x="594754" y="3067006"/>
            <a:ext cx="223672" cy="98104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330CE61B-5D8E-E00F-E7DE-6D72ADFEB76B}"/>
              </a:ext>
            </a:extLst>
          </p:cNvPr>
          <p:cNvSpPr/>
          <p:nvPr/>
        </p:nvSpPr>
        <p:spPr>
          <a:xfrm>
            <a:off x="658788" y="4393899"/>
            <a:ext cx="7970862" cy="974069"/>
          </a:xfrm>
          <a:prstGeom prst="roundRect">
            <a:avLst>
              <a:gd name="adj" fmla="val 16710"/>
            </a:avLst>
          </a:prstGeom>
          <a:solidFill>
            <a:srgbClr val="F2F2F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a:r>
              <a:rPr kumimoji="1" lang="ja-JP" altLang="en-US" sz="2000" b="1" dirty="0">
                <a:solidFill>
                  <a:schemeClr val="tx1"/>
                </a:solidFill>
                <a:effectLst>
                  <a:outerShdw blurRad="50800" dist="38100" dir="2700000" algn="tl" rotWithShape="0">
                    <a:prstClr val="black">
                      <a:alpha val="40000"/>
                    </a:prstClr>
                  </a:outerShdw>
                </a:effectLst>
                <a:latin typeface="+mn-ea"/>
              </a:rPr>
              <a:t>把握した運動実施状況により、支部・分会は運動の積極的な推進を図る</a:t>
            </a:r>
          </a:p>
        </p:txBody>
      </p:sp>
      <p:sp>
        <p:nvSpPr>
          <p:cNvPr id="13" name="正方形/長方形 12">
            <a:extLst>
              <a:ext uri="{FF2B5EF4-FFF2-40B4-BE49-F238E27FC236}">
                <a16:creationId xmlns:a16="http://schemas.microsoft.com/office/drawing/2014/main" id="{FFF5460F-FA39-06FF-5325-85E672A6FE60}"/>
              </a:ext>
            </a:extLst>
          </p:cNvPr>
          <p:cNvSpPr/>
          <p:nvPr/>
        </p:nvSpPr>
        <p:spPr>
          <a:xfrm>
            <a:off x="594752" y="4381439"/>
            <a:ext cx="223672" cy="98104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grpSp>
        <p:nvGrpSpPr>
          <p:cNvPr id="15" name="グループ化 14">
            <a:extLst>
              <a:ext uri="{FF2B5EF4-FFF2-40B4-BE49-F238E27FC236}">
                <a16:creationId xmlns:a16="http://schemas.microsoft.com/office/drawing/2014/main" id="{AE4CCC19-C9AC-FCE9-F21E-6960D138A8C9}"/>
              </a:ext>
            </a:extLst>
          </p:cNvPr>
          <p:cNvGrpSpPr/>
          <p:nvPr/>
        </p:nvGrpSpPr>
        <p:grpSpPr>
          <a:xfrm>
            <a:off x="19049" y="6256041"/>
            <a:ext cx="3097201" cy="582873"/>
            <a:chOff x="19049" y="6256041"/>
            <a:chExt cx="3097201" cy="582873"/>
          </a:xfrm>
        </p:grpSpPr>
        <p:sp>
          <p:nvSpPr>
            <p:cNvPr id="17" name="テキスト ボックス 16">
              <a:extLst>
                <a:ext uri="{FF2B5EF4-FFF2-40B4-BE49-F238E27FC236}">
                  <a16:creationId xmlns:a16="http://schemas.microsoft.com/office/drawing/2014/main" id="{9FF24850-954E-CD0F-79DD-60C3F90D2153}"/>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8" name="図 17">
              <a:extLst>
                <a:ext uri="{FF2B5EF4-FFF2-40B4-BE49-F238E27FC236}">
                  <a16:creationId xmlns:a16="http://schemas.microsoft.com/office/drawing/2014/main" id="{F7B59C62-6BAE-585B-BE8F-78486404C822}"/>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355823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19</a:t>
            </a:fld>
            <a:endParaRPr kumimoji="1" lang="ja-JP" altLang="en-US" dirty="0">
              <a:solidFill>
                <a:schemeClr val="tx1"/>
              </a:solidFill>
            </a:endParaRPr>
          </a:p>
        </p:txBody>
      </p:sp>
      <p:sp>
        <p:nvSpPr>
          <p:cNvPr id="8" name="四角形: 角を丸くする 7">
            <a:extLst>
              <a:ext uri="{FF2B5EF4-FFF2-40B4-BE49-F238E27FC236}">
                <a16:creationId xmlns:a16="http://schemas.microsoft.com/office/drawing/2014/main" id="{E29ABE9B-3BD8-EC01-3ACA-84CD6FEB40FE}"/>
              </a:ext>
            </a:extLst>
          </p:cNvPr>
          <p:cNvSpPr/>
          <p:nvPr/>
        </p:nvSpPr>
        <p:spPr>
          <a:xfrm>
            <a:off x="276708" y="205853"/>
            <a:ext cx="5160924"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3200" b="1" dirty="0">
                <a:solidFill>
                  <a:prstClr val="black"/>
                </a:solidFill>
                <a:latin typeface="Calibri" panose="020F0502020204030204"/>
                <a:ea typeface="游ゴシック" panose="020B0400000000000000" pitchFamily="50" charset="-128"/>
              </a:rPr>
              <a:t>運動実施の流れ</a:t>
            </a: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rgbClr val="4F845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D46F00AF-D95B-FB46-52F6-8F0CC1290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861" y="396680"/>
            <a:ext cx="1588728" cy="5415988"/>
          </a:xfrm>
          <a:prstGeom prst="rect">
            <a:avLst/>
          </a:prstGeom>
        </p:spPr>
      </p:pic>
      <p:pic>
        <p:nvPicPr>
          <p:cNvPr id="17" name="図 16">
            <a:extLst>
              <a:ext uri="{FF2B5EF4-FFF2-40B4-BE49-F238E27FC236}">
                <a16:creationId xmlns:a16="http://schemas.microsoft.com/office/drawing/2014/main" id="{82D30D0B-6ED4-7415-1DD5-0A3249A2456F}"/>
              </a:ext>
            </a:extLst>
          </p:cNvPr>
          <p:cNvPicPr>
            <a:picLocks noChangeAspect="1"/>
          </p:cNvPicPr>
          <p:nvPr/>
        </p:nvPicPr>
        <p:blipFill>
          <a:blip r:embed="rId4"/>
          <a:stretch>
            <a:fillRect/>
          </a:stretch>
        </p:blipFill>
        <p:spPr>
          <a:xfrm rot="233759">
            <a:off x="4581248" y="1817660"/>
            <a:ext cx="2842734" cy="3919108"/>
          </a:xfrm>
          <a:prstGeom prst="rect">
            <a:avLst/>
          </a:prstGeom>
          <a:ln w="9525">
            <a:solidFill>
              <a:schemeClr val="tx1">
                <a:lumMod val="75000"/>
                <a:lumOff val="25000"/>
              </a:schemeClr>
            </a:solidFill>
          </a:ln>
        </p:spPr>
      </p:pic>
      <p:pic>
        <p:nvPicPr>
          <p:cNvPr id="20" name="図 19">
            <a:extLst>
              <a:ext uri="{FF2B5EF4-FFF2-40B4-BE49-F238E27FC236}">
                <a16:creationId xmlns:a16="http://schemas.microsoft.com/office/drawing/2014/main" id="{8CF5329A-9FAE-3199-9F18-E05F4B9570ED}"/>
              </a:ext>
            </a:extLst>
          </p:cNvPr>
          <p:cNvPicPr>
            <a:picLocks noChangeAspect="1"/>
          </p:cNvPicPr>
          <p:nvPr/>
        </p:nvPicPr>
        <p:blipFill>
          <a:blip r:embed="rId5"/>
          <a:stretch>
            <a:fillRect/>
          </a:stretch>
        </p:blipFill>
        <p:spPr>
          <a:xfrm rot="184281">
            <a:off x="3330668" y="1649003"/>
            <a:ext cx="2769973" cy="3919108"/>
          </a:xfrm>
          <a:prstGeom prst="rect">
            <a:avLst/>
          </a:prstGeom>
          <a:ln>
            <a:solidFill>
              <a:schemeClr val="tx1">
                <a:lumMod val="65000"/>
                <a:lumOff val="35000"/>
              </a:schemeClr>
            </a:solidFill>
          </a:ln>
        </p:spPr>
      </p:pic>
      <p:pic>
        <p:nvPicPr>
          <p:cNvPr id="21" name="図 20">
            <a:extLst>
              <a:ext uri="{FF2B5EF4-FFF2-40B4-BE49-F238E27FC236}">
                <a16:creationId xmlns:a16="http://schemas.microsoft.com/office/drawing/2014/main" id="{B7D839FC-4129-8C0B-760E-9A011AA75330}"/>
              </a:ext>
            </a:extLst>
          </p:cNvPr>
          <p:cNvPicPr>
            <a:picLocks noChangeAspect="1"/>
          </p:cNvPicPr>
          <p:nvPr/>
        </p:nvPicPr>
        <p:blipFill>
          <a:blip r:embed="rId6"/>
          <a:stretch>
            <a:fillRect/>
          </a:stretch>
        </p:blipFill>
        <p:spPr>
          <a:xfrm rot="21361619">
            <a:off x="1893010" y="1653272"/>
            <a:ext cx="2771676" cy="3919437"/>
          </a:xfrm>
          <a:prstGeom prst="rect">
            <a:avLst/>
          </a:prstGeom>
          <a:ln>
            <a:solidFill>
              <a:schemeClr val="tx1">
                <a:lumMod val="50000"/>
                <a:lumOff val="50000"/>
              </a:schemeClr>
            </a:solidFill>
          </a:ln>
        </p:spPr>
      </p:pic>
      <p:pic>
        <p:nvPicPr>
          <p:cNvPr id="16" name="図 15">
            <a:extLst>
              <a:ext uri="{FF2B5EF4-FFF2-40B4-BE49-F238E27FC236}">
                <a16:creationId xmlns:a16="http://schemas.microsoft.com/office/drawing/2014/main" id="{DD78A256-7678-F37F-ADAB-EE0BEA121042}"/>
              </a:ext>
            </a:extLst>
          </p:cNvPr>
          <p:cNvPicPr>
            <a:picLocks noChangeAspect="1"/>
          </p:cNvPicPr>
          <p:nvPr/>
        </p:nvPicPr>
        <p:blipFill>
          <a:blip r:embed="rId7"/>
          <a:stretch>
            <a:fillRect/>
          </a:stretch>
        </p:blipFill>
        <p:spPr>
          <a:xfrm rot="21212340">
            <a:off x="424375" y="1734762"/>
            <a:ext cx="2771137" cy="3919108"/>
          </a:xfrm>
          <a:prstGeom prst="rect">
            <a:avLst/>
          </a:prstGeom>
          <a:ln>
            <a:solidFill>
              <a:schemeClr val="tx1">
                <a:lumMod val="50000"/>
                <a:lumOff val="50000"/>
              </a:schemeClr>
            </a:solidFill>
          </a:ln>
        </p:spPr>
      </p:pic>
      <p:pic>
        <p:nvPicPr>
          <p:cNvPr id="19" name="図 18">
            <a:extLst>
              <a:ext uri="{FF2B5EF4-FFF2-40B4-BE49-F238E27FC236}">
                <a16:creationId xmlns:a16="http://schemas.microsoft.com/office/drawing/2014/main" id="{68EC5401-F1A5-ED91-EFF0-0E3E05EB09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6335" y="4821619"/>
            <a:ext cx="2241479" cy="1033182"/>
          </a:xfrm>
          <a:prstGeom prst="rect">
            <a:avLst/>
          </a:prstGeom>
        </p:spPr>
      </p:pic>
      <p:grpSp>
        <p:nvGrpSpPr>
          <p:cNvPr id="23" name="グループ化 22">
            <a:extLst>
              <a:ext uri="{FF2B5EF4-FFF2-40B4-BE49-F238E27FC236}">
                <a16:creationId xmlns:a16="http://schemas.microsoft.com/office/drawing/2014/main" id="{18D124BE-C67C-1ECA-D259-6B9B7BE7E4DE}"/>
              </a:ext>
            </a:extLst>
          </p:cNvPr>
          <p:cNvGrpSpPr/>
          <p:nvPr/>
        </p:nvGrpSpPr>
        <p:grpSpPr>
          <a:xfrm>
            <a:off x="19049" y="6256041"/>
            <a:ext cx="3097201" cy="582873"/>
            <a:chOff x="19049" y="6256041"/>
            <a:chExt cx="3097201" cy="582873"/>
          </a:xfrm>
        </p:grpSpPr>
        <p:sp>
          <p:nvSpPr>
            <p:cNvPr id="24" name="テキスト ボックス 23">
              <a:extLst>
                <a:ext uri="{FF2B5EF4-FFF2-40B4-BE49-F238E27FC236}">
                  <a16:creationId xmlns:a16="http://schemas.microsoft.com/office/drawing/2014/main" id="{64E9020F-A53D-8368-9CDD-5FD85CBEE17A}"/>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25" name="図 24">
              <a:extLst>
                <a:ext uri="{FF2B5EF4-FFF2-40B4-BE49-F238E27FC236}">
                  <a16:creationId xmlns:a16="http://schemas.microsoft.com/office/drawing/2014/main" id="{010865E6-3A4F-7581-AAD1-80DDD20529F9}"/>
                </a:ext>
              </a:extLst>
            </p:cNvPr>
            <p:cNvPicPr>
              <a:picLocks noChangeAspect="1"/>
            </p:cNvPicPr>
            <p:nvPr/>
          </p:nvPicPr>
          <p:blipFill>
            <a:blip r:embed="rId9">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304579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98725" y="123851"/>
            <a:ext cx="8946549" cy="661029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2</a:t>
            </a:fld>
            <a:endParaRPr kumimoji="1" lang="ja-JP" altLang="en-US" dirty="0">
              <a:solidFill>
                <a:schemeClr val="tx1"/>
              </a:solidFill>
            </a:endParaRPr>
          </a:p>
        </p:txBody>
      </p:sp>
      <p:sp>
        <p:nvSpPr>
          <p:cNvPr id="10" name="四角形: 角を丸くする 9">
            <a:extLst>
              <a:ext uri="{FF2B5EF4-FFF2-40B4-BE49-F238E27FC236}">
                <a16:creationId xmlns:a16="http://schemas.microsoft.com/office/drawing/2014/main" id="{29A92387-0D41-395B-569C-F451DF69923A}"/>
              </a:ext>
            </a:extLst>
          </p:cNvPr>
          <p:cNvSpPr/>
          <p:nvPr/>
        </p:nvSpPr>
        <p:spPr>
          <a:xfrm>
            <a:off x="357810" y="2379781"/>
            <a:ext cx="8428380" cy="2098435"/>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a:defRPr/>
            </a:pPr>
            <a:r>
              <a:rPr kumimoji="1" lang="ja-JP" altLang="en-US"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ＫＹ</a:t>
            </a:r>
            <a:r>
              <a:rPr kumimoji="1" lang="en-US" altLang="ja-JP"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a:t>
            </a:r>
            <a:r>
              <a:rPr kumimoji="1" lang="ja-JP" altLang="en-US"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危険予知</a:t>
            </a:r>
            <a:r>
              <a:rPr kumimoji="1" lang="en-US" altLang="ja-JP"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a:t>
            </a:r>
            <a:r>
              <a:rPr kumimoji="1" lang="ja-JP" altLang="en-US"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活動</a:t>
            </a:r>
          </a:p>
        </p:txBody>
      </p:sp>
      <p:grpSp>
        <p:nvGrpSpPr>
          <p:cNvPr id="16" name="グループ化 15">
            <a:extLst>
              <a:ext uri="{FF2B5EF4-FFF2-40B4-BE49-F238E27FC236}">
                <a16:creationId xmlns:a16="http://schemas.microsoft.com/office/drawing/2014/main" id="{DF456108-A3DE-BFB7-D26A-1AA19ECA2747}"/>
              </a:ext>
            </a:extLst>
          </p:cNvPr>
          <p:cNvGrpSpPr/>
          <p:nvPr/>
        </p:nvGrpSpPr>
        <p:grpSpPr>
          <a:xfrm>
            <a:off x="19049" y="6256041"/>
            <a:ext cx="3097201" cy="582873"/>
            <a:chOff x="19049" y="6256041"/>
            <a:chExt cx="3097201" cy="582873"/>
          </a:xfrm>
        </p:grpSpPr>
        <p:sp>
          <p:nvSpPr>
            <p:cNvPr id="12" name="テキスト ボックス 11">
              <a:extLst>
                <a:ext uri="{FF2B5EF4-FFF2-40B4-BE49-F238E27FC236}">
                  <a16:creationId xmlns:a16="http://schemas.microsoft.com/office/drawing/2014/main" id="{91B2FE9B-492A-75D8-92F9-1FBFA8699056}"/>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5" name="図 14">
              <a:extLst>
                <a:ext uri="{FF2B5EF4-FFF2-40B4-BE49-F238E27FC236}">
                  <a16:creationId xmlns:a16="http://schemas.microsoft.com/office/drawing/2014/main" id="{FF4A9E00-B211-5D6A-065C-09D892DFE5DC}"/>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229338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20</a:t>
            </a:fld>
            <a:endParaRPr kumimoji="1" lang="ja-JP" altLang="en-US" dirty="0">
              <a:solidFill>
                <a:schemeClr val="tx1"/>
              </a:solidFill>
            </a:endParaRPr>
          </a:p>
        </p:txBody>
      </p:sp>
      <p:sp>
        <p:nvSpPr>
          <p:cNvPr id="3" name="正方形/長方形 2">
            <a:extLst>
              <a:ext uri="{FF2B5EF4-FFF2-40B4-BE49-F238E27FC236}">
                <a16:creationId xmlns:a16="http://schemas.microsoft.com/office/drawing/2014/main" id="{6D0214D1-0EA1-F6ED-BDBF-9617066F557C}"/>
              </a:ext>
            </a:extLst>
          </p:cNvPr>
          <p:cNvSpPr/>
          <p:nvPr/>
        </p:nvSpPr>
        <p:spPr>
          <a:xfrm>
            <a:off x="0" y="676719"/>
            <a:ext cx="9144000" cy="54698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F5599368-B04D-5037-7555-5129EC721E3F}"/>
              </a:ext>
            </a:extLst>
          </p:cNvPr>
          <p:cNvSpPr/>
          <p:nvPr/>
        </p:nvSpPr>
        <p:spPr>
          <a:xfrm>
            <a:off x="18783" y="37607"/>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3A5EE21-E662-2438-65B3-550F6703D090}"/>
              </a:ext>
            </a:extLst>
          </p:cNvPr>
          <p:cNvSpPr/>
          <p:nvPr/>
        </p:nvSpPr>
        <p:spPr>
          <a:xfrm>
            <a:off x="0" y="89610"/>
            <a:ext cx="9105900" cy="523220"/>
          </a:xfrm>
          <a:prstGeom prst="rect">
            <a:avLst/>
          </a:prstGeom>
          <a:noFill/>
        </p:spPr>
        <p:txBody>
          <a:bodyPr wrap="square" lIns="91440" tIns="45720" rIns="91440" bIns="45720">
            <a:spAutoFit/>
          </a:bodyPr>
          <a:lstStyle/>
          <a:p>
            <a:pPr algn="ctr"/>
            <a:r>
              <a:rPr lang="ja-JP" altLang="en-US" sz="2800" b="1" spc="50" dirty="0">
                <a:ln w="38100" cmpd="sng">
                  <a:noFill/>
                  <a:prstDash val="solid"/>
                </a:ln>
                <a:solidFill>
                  <a:schemeClr val="bg1"/>
                </a:solidFill>
                <a:effectLst>
                  <a:glow rad="38100">
                    <a:schemeClr val="accent1">
                      <a:alpha val="40000"/>
                    </a:schemeClr>
                  </a:glow>
                </a:effectLst>
                <a:latin typeface="+mn-ea"/>
              </a:rPr>
              <a:t>運動紹介・各様式ダウンロード</a:t>
            </a:r>
            <a:endParaRPr lang="en-US" altLang="ja-JP" sz="2800" b="1" spc="50" dirty="0">
              <a:ln w="38100" cmpd="sng">
                <a:noFill/>
                <a:prstDash val="solid"/>
              </a:ln>
              <a:solidFill>
                <a:schemeClr val="bg1"/>
              </a:solidFill>
              <a:effectLst>
                <a:glow rad="38100">
                  <a:schemeClr val="accent1">
                    <a:alpha val="40000"/>
                  </a:schemeClr>
                </a:glow>
              </a:effectLst>
              <a:latin typeface="+mn-ea"/>
            </a:endParaRPr>
          </a:p>
        </p:txBody>
      </p:sp>
      <p:grpSp>
        <p:nvGrpSpPr>
          <p:cNvPr id="17" name="グループ化 16">
            <a:extLst>
              <a:ext uri="{FF2B5EF4-FFF2-40B4-BE49-F238E27FC236}">
                <a16:creationId xmlns:a16="http://schemas.microsoft.com/office/drawing/2014/main" id="{A5075705-4268-2784-3D41-11EF1233E034}"/>
              </a:ext>
            </a:extLst>
          </p:cNvPr>
          <p:cNvGrpSpPr/>
          <p:nvPr/>
        </p:nvGrpSpPr>
        <p:grpSpPr>
          <a:xfrm>
            <a:off x="19049" y="6256041"/>
            <a:ext cx="3097201" cy="582873"/>
            <a:chOff x="19049" y="6256041"/>
            <a:chExt cx="3097201" cy="582873"/>
          </a:xfrm>
        </p:grpSpPr>
        <p:sp>
          <p:nvSpPr>
            <p:cNvPr id="19" name="テキスト ボックス 18">
              <a:extLst>
                <a:ext uri="{FF2B5EF4-FFF2-40B4-BE49-F238E27FC236}">
                  <a16:creationId xmlns:a16="http://schemas.microsoft.com/office/drawing/2014/main" id="{9BE177B7-963B-2017-FF81-6B4E6EBE59B2}"/>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20" name="図 19">
              <a:extLst>
                <a:ext uri="{FF2B5EF4-FFF2-40B4-BE49-F238E27FC236}">
                  <a16:creationId xmlns:a16="http://schemas.microsoft.com/office/drawing/2014/main" id="{0EE9E4D1-8FEC-B944-E0A0-1CB60D0CB7B8}"/>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
        <p:nvSpPr>
          <p:cNvPr id="2" name="四角形: 角を丸くする 1">
            <a:extLst>
              <a:ext uri="{FF2B5EF4-FFF2-40B4-BE49-F238E27FC236}">
                <a16:creationId xmlns:a16="http://schemas.microsoft.com/office/drawing/2014/main" id="{967F6421-9F6F-EE53-753C-5EA87D798E57}"/>
              </a:ext>
            </a:extLst>
          </p:cNvPr>
          <p:cNvSpPr/>
          <p:nvPr/>
        </p:nvSpPr>
        <p:spPr>
          <a:xfrm>
            <a:off x="154003" y="829014"/>
            <a:ext cx="8845617" cy="5048173"/>
          </a:xfrm>
          <a:prstGeom prst="roundRect">
            <a:avLst>
              <a:gd name="adj" fmla="val 23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a:tabLst>
                <a:tab pos="3406775" algn="l"/>
              </a:tabLst>
            </a:pPr>
            <a:endParaRPr kumimoji="1" lang="ja-JP" altLang="en-US" sz="3600" b="1" dirty="0">
              <a:solidFill>
                <a:schemeClr val="accent1">
                  <a:lumMod val="75000"/>
                </a:schemeClr>
              </a:solidFill>
            </a:endParaRPr>
          </a:p>
        </p:txBody>
      </p:sp>
      <p:pic>
        <p:nvPicPr>
          <p:cNvPr id="7" name="図 6">
            <a:extLst>
              <a:ext uri="{FF2B5EF4-FFF2-40B4-BE49-F238E27FC236}">
                <a16:creationId xmlns:a16="http://schemas.microsoft.com/office/drawing/2014/main" id="{BB3D3CE9-73AE-8F75-8A36-5EABF4B29205}"/>
              </a:ext>
            </a:extLst>
          </p:cNvPr>
          <p:cNvPicPr>
            <a:picLocks noChangeAspect="1"/>
          </p:cNvPicPr>
          <p:nvPr/>
        </p:nvPicPr>
        <p:blipFill>
          <a:blip r:embed="rId4"/>
          <a:stretch>
            <a:fillRect/>
          </a:stretch>
        </p:blipFill>
        <p:spPr>
          <a:xfrm>
            <a:off x="4652980" y="945510"/>
            <a:ext cx="4245640" cy="4130083"/>
          </a:xfrm>
          <a:prstGeom prst="rect">
            <a:avLst/>
          </a:prstGeom>
        </p:spPr>
      </p:pic>
      <p:sp>
        <p:nvSpPr>
          <p:cNvPr id="10" name="テキスト ボックス 9">
            <a:extLst>
              <a:ext uri="{FF2B5EF4-FFF2-40B4-BE49-F238E27FC236}">
                <a16:creationId xmlns:a16="http://schemas.microsoft.com/office/drawing/2014/main" id="{F3C55883-2DFF-9E28-0635-3CDC716577F5}"/>
              </a:ext>
            </a:extLst>
          </p:cNvPr>
          <p:cNvSpPr txBox="1"/>
          <p:nvPr/>
        </p:nvSpPr>
        <p:spPr>
          <a:xfrm>
            <a:off x="1035374" y="5188587"/>
            <a:ext cx="6284755" cy="584775"/>
          </a:xfrm>
          <a:prstGeom prst="rect">
            <a:avLst/>
          </a:prstGeom>
          <a:noFill/>
        </p:spPr>
        <p:txBody>
          <a:bodyPr wrap="square" rtlCol="0">
            <a:spAutoFit/>
          </a:bodyPr>
          <a:lstStyle/>
          <a:p>
            <a:pPr algn="dist"/>
            <a:r>
              <a:rPr kumimoji="1" lang="en-US" altLang="ja-JP" sz="3200" dirty="0"/>
              <a:t>https://www.kensaibou-s.com</a:t>
            </a:r>
            <a:endParaRPr kumimoji="1" lang="ja-JP" altLang="en-US" sz="3200" dirty="0"/>
          </a:p>
        </p:txBody>
      </p:sp>
      <p:pic>
        <p:nvPicPr>
          <p:cNvPr id="11" name="図 10">
            <a:extLst>
              <a:ext uri="{FF2B5EF4-FFF2-40B4-BE49-F238E27FC236}">
                <a16:creationId xmlns:a16="http://schemas.microsoft.com/office/drawing/2014/main" id="{367CD351-AF46-6005-9B11-CD425D77943F}"/>
              </a:ext>
            </a:extLst>
          </p:cNvPr>
          <p:cNvPicPr>
            <a:picLocks noChangeAspect="1"/>
          </p:cNvPicPr>
          <p:nvPr/>
        </p:nvPicPr>
        <p:blipFill>
          <a:blip r:embed="rId5"/>
          <a:stretch>
            <a:fillRect/>
          </a:stretch>
        </p:blipFill>
        <p:spPr>
          <a:xfrm>
            <a:off x="357810" y="963992"/>
            <a:ext cx="4194170" cy="4224594"/>
          </a:xfrm>
          <a:prstGeom prst="rect">
            <a:avLst/>
          </a:prstGeom>
        </p:spPr>
      </p:pic>
      <p:pic>
        <p:nvPicPr>
          <p:cNvPr id="14" name="図 13">
            <a:extLst>
              <a:ext uri="{FF2B5EF4-FFF2-40B4-BE49-F238E27FC236}">
                <a16:creationId xmlns:a16="http://schemas.microsoft.com/office/drawing/2014/main" id="{4C3CE378-C6ED-25E0-B128-61C8A17DE9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2708" y="4297990"/>
            <a:ext cx="1552242" cy="2152304"/>
          </a:xfrm>
          <a:prstGeom prst="rect">
            <a:avLst/>
          </a:prstGeom>
        </p:spPr>
      </p:pic>
    </p:spTree>
    <p:extLst>
      <p:ext uri="{BB962C8B-B14F-4D97-AF65-F5344CB8AC3E}">
        <p14:creationId xmlns:p14="http://schemas.microsoft.com/office/powerpoint/2010/main" val="322894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0BDA2CB-33D8-4C74-B27E-0D1A69D8B330}"/>
              </a:ext>
            </a:extLst>
          </p:cNvPr>
          <p:cNvSpPr/>
          <p:nvPr/>
        </p:nvSpPr>
        <p:spPr>
          <a:xfrm>
            <a:off x="0" y="0"/>
            <a:ext cx="9144000" cy="6858000"/>
          </a:xfrm>
          <a:prstGeom prst="rect">
            <a:avLst/>
          </a:prstGeom>
          <a:solidFill>
            <a:srgbClr val="FFF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6360D785-CE91-4A00-BBA3-045F2F8D306D}"/>
              </a:ext>
            </a:extLst>
          </p:cNvPr>
          <p:cNvSpPr>
            <a:spLocks noGrp="1"/>
          </p:cNvSpPr>
          <p:nvPr>
            <p:ph type="sldNum" sz="quarter" idx="12"/>
          </p:nvPr>
        </p:nvSpPr>
        <p:spPr>
          <a:xfrm>
            <a:off x="7048607" y="6474533"/>
            <a:ext cx="2057400" cy="365125"/>
          </a:xfrm>
        </p:spPr>
        <p:txBody>
          <a:bodyPr/>
          <a:lstStyle/>
          <a:p>
            <a:fld id="{E07457C6-C696-4553-9E75-847C685E91CC}" type="slidenum">
              <a:rPr kumimoji="1" lang="ja-JP" altLang="en-US" smtClean="0">
                <a:solidFill>
                  <a:schemeClr val="tx1"/>
                </a:solidFill>
              </a:rPr>
              <a:t>21</a:t>
            </a:fld>
            <a:endParaRPr kumimoji="1" lang="ja-JP" altLang="en-US" dirty="0">
              <a:solidFill>
                <a:schemeClr val="tx1"/>
              </a:solidFill>
            </a:endParaRPr>
          </a:p>
        </p:txBody>
      </p:sp>
      <p:sp>
        <p:nvSpPr>
          <p:cNvPr id="2" name="正方形/長方形 1">
            <a:extLst>
              <a:ext uri="{FF2B5EF4-FFF2-40B4-BE49-F238E27FC236}">
                <a16:creationId xmlns:a16="http://schemas.microsoft.com/office/drawing/2014/main" id="{54638BD5-E551-8B52-2B90-8C4E46B9C88E}"/>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3">
            <a:extLst>
              <a:ext uri="{FF2B5EF4-FFF2-40B4-BE49-F238E27FC236}">
                <a16:creationId xmlns:a16="http://schemas.microsoft.com/office/drawing/2014/main" id="{F66E72D1-0934-92BF-7021-5729BA72F039}"/>
              </a:ext>
            </a:extLst>
          </p:cNvPr>
          <p:cNvSpPr txBox="1">
            <a:spLocks/>
          </p:cNvSpPr>
          <p:nvPr/>
        </p:nvSpPr>
        <p:spPr>
          <a:xfrm>
            <a:off x="7067550" y="645029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7457C6-C696-4553-9E75-847C685E91CC}" type="slidenum">
              <a:rPr kumimoji="1" lang="ja-JP" altLang="en-US" smtClean="0">
                <a:solidFill>
                  <a:schemeClr val="tx1"/>
                </a:solidFill>
              </a:rPr>
              <a:pPr/>
              <a:t>21</a:t>
            </a:fld>
            <a:endParaRPr kumimoji="1" lang="ja-JP" altLang="en-US" dirty="0">
              <a:solidFill>
                <a:schemeClr val="tx1"/>
              </a:solidFill>
            </a:endParaRPr>
          </a:p>
        </p:txBody>
      </p:sp>
      <p:grpSp>
        <p:nvGrpSpPr>
          <p:cNvPr id="19" name="グループ化 18">
            <a:extLst>
              <a:ext uri="{FF2B5EF4-FFF2-40B4-BE49-F238E27FC236}">
                <a16:creationId xmlns:a16="http://schemas.microsoft.com/office/drawing/2014/main" id="{6439BE03-ECD9-061D-897A-3FB56C375B3B}"/>
              </a:ext>
            </a:extLst>
          </p:cNvPr>
          <p:cNvGrpSpPr/>
          <p:nvPr/>
        </p:nvGrpSpPr>
        <p:grpSpPr>
          <a:xfrm>
            <a:off x="19049" y="6256041"/>
            <a:ext cx="3097201" cy="582873"/>
            <a:chOff x="19049" y="6256041"/>
            <a:chExt cx="3097201" cy="582873"/>
          </a:xfrm>
        </p:grpSpPr>
        <p:sp>
          <p:nvSpPr>
            <p:cNvPr id="20" name="テキスト ボックス 19">
              <a:extLst>
                <a:ext uri="{FF2B5EF4-FFF2-40B4-BE49-F238E27FC236}">
                  <a16:creationId xmlns:a16="http://schemas.microsoft.com/office/drawing/2014/main" id="{B22173A2-3B8F-05EA-3051-3C8589220FA9}"/>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21" name="図 20">
              <a:extLst>
                <a:ext uri="{FF2B5EF4-FFF2-40B4-BE49-F238E27FC236}">
                  <a16:creationId xmlns:a16="http://schemas.microsoft.com/office/drawing/2014/main" id="{F3EE1927-59E6-C5D2-C809-4E092E5C1AE1}"/>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
        <p:nvSpPr>
          <p:cNvPr id="5" name="四角形: 角を丸くする 4">
            <a:extLst>
              <a:ext uri="{FF2B5EF4-FFF2-40B4-BE49-F238E27FC236}">
                <a16:creationId xmlns:a16="http://schemas.microsoft.com/office/drawing/2014/main" id="{39DD9278-4873-5784-0416-3A752CA0305D}"/>
              </a:ext>
            </a:extLst>
          </p:cNvPr>
          <p:cNvSpPr/>
          <p:nvPr/>
        </p:nvSpPr>
        <p:spPr>
          <a:xfrm>
            <a:off x="357810" y="1922581"/>
            <a:ext cx="8428380" cy="2098435"/>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a:lnSpc>
                <a:spcPct val="150000"/>
              </a:lnSpc>
              <a:defRPr/>
            </a:pPr>
            <a:r>
              <a:rPr kumimoji="1" lang="en-US" altLang="ja-JP" sz="3200" b="1" spc="600" dirty="0">
                <a:ln w="3175">
                  <a:solidFill>
                    <a:schemeClr val="tx1">
                      <a:lumMod val="65000"/>
                      <a:lumOff val="35000"/>
                    </a:schemeClr>
                  </a:solidFill>
                </a:ln>
                <a:solidFill>
                  <a:schemeClr val="tx1"/>
                </a:solidFill>
                <a:latin typeface="メイリオ" panose="020B0604030504040204" pitchFamily="50" charset="-128"/>
                <a:ea typeface="メイリオ" panose="020B0604030504040204" pitchFamily="50" charset="-128"/>
              </a:rPr>
              <a:t>｢</a:t>
            </a:r>
            <a:r>
              <a:rPr kumimoji="1" lang="ja-JP" altLang="en-US" sz="3200" b="1" spc="600" dirty="0">
                <a:ln w="3175">
                  <a:solidFill>
                    <a:schemeClr val="tx1">
                      <a:lumMod val="65000"/>
                      <a:lumOff val="35000"/>
                    </a:schemeClr>
                  </a:solidFill>
                </a:ln>
                <a:solidFill>
                  <a:schemeClr val="tx1"/>
                </a:solidFill>
                <a:latin typeface="メイリオ" panose="020B0604030504040204" pitchFamily="50" charset="-128"/>
                <a:ea typeface="メイリオ" panose="020B0604030504040204" pitchFamily="50" charset="-128"/>
              </a:rPr>
              <a:t>一人ＫＹ推進運動 埼玉</a:t>
            </a:r>
            <a:r>
              <a:rPr kumimoji="1" lang="en-US" altLang="ja-JP" sz="3200" b="1" spc="600" dirty="0">
                <a:ln w="3175">
                  <a:solidFill>
                    <a:schemeClr val="tx1">
                      <a:lumMod val="65000"/>
                      <a:lumOff val="35000"/>
                    </a:schemeClr>
                  </a:solidFill>
                </a:ln>
                <a:solidFill>
                  <a:schemeClr val="tx1"/>
                </a:solidFill>
                <a:latin typeface="メイリオ" panose="020B0604030504040204" pitchFamily="50" charset="-128"/>
                <a:ea typeface="メイリオ" panose="020B0604030504040204" pitchFamily="50" charset="-128"/>
              </a:rPr>
              <a:t>｣</a:t>
            </a:r>
            <a:r>
              <a:rPr kumimoji="1" lang="ja-JP" altLang="en-US" sz="3200" b="1" spc="600" dirty="0">
                <a:ln w="3175">
                  <a:solidFill>
                    <a:schemeClr val="tx1">
                      <a:lumMod val="65000"/>
                      <a:lumOff val="35000"/>
                    </a:schemeClr>
                  </a:solidFill>
                </a:ln>
                <a:solidFill>
                  <a:schemeClr val="tx1"/>
                </a:solidFill>
                <a:latin typeface="メイリオ" panose="020B0604030504040204" pitchFamily="50" charset="-128"/>
                <a:ea typeface="メイリオ" panose="020B0604030504040204" pitchFamily="50" charset="-128"/>
              </a:rPr>
              <a:t>の</a:t>
            </a:r>
            <a:endParaRPr kumimoji="1" lang="en-US" altLang="ja-JP" sz="3200" b="1" spc="600" dirty="0">
              <a:ln w="3175">
                <a:solidFill>
                  <a:schemeClr val="tx1">
                    <a:lumMod val="65000"/>
                    <a:lumOff val="35000"/>
                  </a:schemeClr>
                </a:solidFill>
              </a:ln>
              <a:solidFill>
                <a:schemeClr val="tx1"/>
              </a:solidFill>
              <a:latin typeface="メイリオ" panose="020B0604030504040204" pitchFamily="50" charset="-128"/>
              <a:ea typeface="メイリオ" panose="020B0604030504040204" pitchFamily="50" charset="-128"/>
            </a:endParaRPr>
          </a:p>
          <a:p>
            <a:pPr algn="ctr" defTabSz="609585">
              <a:lnSpc>
                <a:spcPct val="150000"/>
              </a:lnSpc>
              <a:defRPr/>
            </a:pPr>
            <a:r>
              <a:rPr kumimoji="1" lang="ja-JP" altLang="en-US" sz="3200" b="1" spc="600" dirty="0">
                <a:ln w="3175">
                  <a:solidFill>
                    <a:schemeClr val="tx1">
                      <a:lumMod val="65000"/>
                      <a:lumOff val="35000"/>
                    </a:schemeClr>
                  </a:solidFill>
                </a:ln>
                <a:solidFill>
                  <a:schemeClr val="tx1"/>
                </a:solidFill>
                <a:latin typeface="メイリオ" panose="020B0604030504040204" pitchFamily="50" charset="-128"/>
                <a:ea typeface="メイリオ" panose="020B0604030504040204" pitchFamily="50" charset="-128"/>
              </a:rPr>
              <a:t>積極的な推進をお願いします</a:t>
            </a:r>
          </a:p>
        </p:txBody>
      </p:sp>
    </p:spTree>
    <p:extLst>
      <p:ext uri="{BB962C8B-B14F-4D97-AF65-F5344CB8AC3E}">
        <p14:creationId xmlns:p14="http://schemas.microsoft.com/office/powerpoint/2010/main" val="399109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3</a:t>
            </a:fld>
            <a:endParaRPr kumimoji="1" lang="ja-JP" altLang="en-US" dirty="0">
              <a:solidFill>
                <a:schemeClr val="tx1"/>
              </a:solidFill>
            </a:endParaRPr>
          </a:p>
        </p:txBody>
      </p:sp>
      <p:sp>
        <p:nvSpPr>
          <p:cNvPr id="2" name="四角形: 角を丸くする 1">
            <a:extLst>
              <a:ext uri="{FF2B5EF4-FFF2-40B4-BE49-F238E27FC236}">
                <a16:creationId xmlns:a16="http://schemas.microsoft.com/office/drawing/2014/main" id="{D7C579A0-9094-B84A-B10E-A779EFE91CA6}"/>
              </a:ext>
            </a:extLst>
          </p:cNvPr>
          <p:cNvSpPr/>
          <p:nvPr/>
        </p:nvSpPr>
        <p:spPr>
          <a:xfrm>
            <a:off x="276708" y="205853"/>
            <a:ext cx="5160924"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3200" b="1" dirty="0">
                <a:solidFill>
                  <a:prstClr val="black"/>
                </a:solidFill>
                <a:latin typeface="Calibri" panose="020F0502020204030204"/>
                <a:ea typeface="游ゴシック" panose="020B0400000000000000" pitchFamily="50" charset="-128"/>
              </a:rPr>
              <a:t>ＫＹ</a:t>
            </a:r>
            <a:r>
              <a:rPr kumimoji="1" lang="en-US" altLang="ja-JP" sz="3200" b="1" dirty="0">
                <a:solidFill>
                  <a:prstClr val="black"/>
                </a:solidFill>
                <a:latin typeface="Calibri" panose="020F0502020204030204"/>
                <a:ea typeface="游ゴシック" panose="020B0400000000000000" pitchFamily="50" charset="-128"/>
              </a:rPr>
              <a:t>(</a:t>
            </a:r>
            <a:r>
              <a:rPr kumimoji="1" lang="ja-JP" altLang="en-US" sz="3200" b="1" dirty="0">
                <a:solidFill>
                  <a:prstClr val="black"/>
                </a:solidFill>
                <a:latin typeface="Calibri" panose="020F0502020204030204"/>
                <a:ea typeface="游ゴシック" panose="020B0400000000000000" pitchFamily="50" charset="-128"/>
              </a:rPr>
              <a:t>危険予知</a:t>
            </a:r>
            <a:r>
              <a:rPr kumimoji="1" lang="en-US" altLang="ja-JP" sz="3200" b="1" dirty="0">
                <a:solidFill>
                  <a:prstClr val="black"/>
                </a:solidFill>
                <a:latin typeface="Calibri" panose="020F0502020204030204"/>
                <a:ea typeface="游ゴシック" panose="020B0400000000000000" pitchFamily="50" charset="-128"/>
              </a:rPr>
              <a:t>)</a:t>
            </a:r>
            <a:r>
              <a:rPr kumimoji="1" lang="ja-JP" altLang="en-US" sz="3200" b="1" dirty="0">
                <a:solidFill>
                  <a:prstClr val="black"/>
                </a:solidFill>
                <a:latin typeface="Calibri" panose="020F0502020204030204"/>
                <a:ea typeface="游ゴシック" panose="020B0400000000000000" pitchFamily="50" charset="-128"/>
              </a:rPr>
              <a:t>活動とは</a:t>
            </a:r>
          </a:p>
        </p:txBody>
      </p:sp>
      <p:pic>
        <p:nvPicPr>
          <p:cNvPr id="6" name="図 5">
            <a:extLst>
              <a:ext uri="{FF2B5EF4-FFF2-40B4-BE49-F238E27FC236}">
                <a16:creationId xmlns:a16="http://schemas.microsoft.com/office/drawing/2014/main" id="{D0E2CC43-3F9E-8D84-BB74-17B3360C2701}"/>
              </a:ext>
            </a:extLst>
          </p:cNvPr>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252654" y="672989"/>
            <a:ext cx="8638691" cy="5342140"/>
          </a:xfrm>
          <a:prstGeom prst="ellipse">
            <a:avLst/>
          </a:prstGeom>
          <a:ln>
            <a:solidFill>
              <a:srgbClr val="FF7575"/>
            </a:solidFill>
          </a:ln>
          <a:effectLst>
            <a:softEdge rad="112500"/>
          </a:effectLst>
        </p:spPr>
      </p:pic>
      <p:grpSp>
        <p:nvGrpSpPr>
          <p:cNvPr id="8" name="グループ化 7">
            <a:extLst>
              <a:ext uri="{FF2B5EF4-FFF2-40B4-BE49-F238E27FC236}">
                <a16:creationId xmlns:a16="http://schemas.microsoft.com/office/drawing/2014/main" id="{EE1B4A1B-1142-281B-418B-CC4601082876}"/>
              </a:ext>
            </a:extLst>
          </p:cNvPr>
          <p:cNvGrpSpPr/>
          <p:nvPr/>
        </p:nvGrpSpPr>
        <p:grpSpPr>
          <a:xfrm>
            <a:off x="602324" y="1836242"/>
            <a:ext cx="1768934" cy="1815656"/>
            <a:chOff x="3406626" y="1215216"/>
            <a:chExt cx="2160000" cy="2160000"/>
          </a:xfrm>
        </p:grpSpPr>
        <p:sp>
          <p:nvSpPr>
            <p:cNvPr id="9" name="楕円 8">
              <a:extLst>
                <a:ext uri="{FF2B5EF4-FFF2-40B4-BE49-F238E27FC236}">
                  <a16:creationId xmlns:a16="http://schemas.microsoft.com/office/drawing/2014/main" id="{539BDE08-D423-9F75-92BE-52A0993F2321}"/>
                </a:ext>
              </a:extLst>
            </p:cNvPr>
            <p:cNvSpPr/>
            <p:nvPr/>
          </p:nvSpPr>
          <p:spPr>
            <a:xfrm>
              <a:off x="3406626" y="1215216"/>
              <a:ext cx="2160000" cy="21600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0" name="正方形/長方形 9">
              <a:extLst>
                <a:ext uri="{FF2B5EF4-FFF2-40B4-BE49-F238E27FC236}">
                  <a16:creationId xmlns:a16="http://schemas.microsoft.com/office/drawing/2014/main" id="{DB0E765F-B0FB-321C-3121-35399FC69A0B}"/>
                </a:ext>
              </a:extLst>
            </p:cNvPr>
            <p:cNvSpPr/>
            <p:nvPr/>
          </p:nvSpPr>
          <p:spPr>
            <a:xfrm>
              <a:off x="3810153" y="1588665"/>
              <a:ext cx="1352946" cy="1427975"/>
            </a:xfrm>
            <a:prstGeom prst="rect">
              <a:avLst/>
            </a:prstGeom>
            <a:noFill/>
          </p:spPr>
          <p:txBody>
            <a:bodyPr wrap="none" lIns="91440" tIns="45720" rIns="91440" bIns="45720">
              <a:spAutoFit/>
            </a:bodyPr>
            <a:lstStyle/>
            <a:p>
              <a:pPr algn="ctr"/>
              <a:r>
                <a:rPr lang="ja-JP" altLang="en-US" sz="3600" b="1" cap="none" spc="0"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rPr>
                <a:t>作業</a:t>
              </a:r>
              <a:endParaRPr lang="en-US" altLang="ja-JP" sz="3600" b="1" cap="none" spc="0"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endParaRPr>
            </a:p>
            <a:p>
              <a:pPr algn="ctr"/>
              <a:r>
                <a:rPr lang="ja-JP" altLang="en-US" sz="3600" b="1" cap="none" spc="0"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rPr>
                <a:t>方法</a:t>
              </a:r>
            </a:p>
          </p:txBody>
        </p:sp>
      </p:grpSp>
      <p:grpSp>
        <p:nvGrpSpPr>
          <p:cNvPr id="11" name="グループ化 10">
            <a:extLst>
              <a:ext uri="{FF2B5EF4-FFF2-40B4-BE49-F238E27FC236}">
                <a16:creationId xmlns:a16="http://schemas.microsoft.com/office/drawing/2014/main" id="{C3E189A3-57DC-2FFB-30B7-D0C140CF0465}"/>
              </a:ext>
            </a:extLst>
          </p:cNvPr>
          <p:cNvGrpSpPr/>
          <p:nvPr/>
        </p:nvGrpSpPr>
        <p:grpSpPr>
          <a:xfrm>
            <a:off x="1501194" y="3285384"/>
            <a:ext cx="1768935" cy="1815656"/>
            <a:chOff x="3406626" y="1215216"/>
            <a:chExt cx="2160000" cy="2160000"/>
          </a:xfrm>
          <a:solidFill>
            <a:schemeClr val="accent4">
              <a:lumMod val="60000"/>
              <a:lumOff val="40000"/>
            </a:schemeClr>
          </a:solidFill>
        </p:grpSpPr>
        <p:sp>
          <p:nvSpPr>
            <p:cNvPr id="12" name="楕円 11">
              <a:extLst>
                <a:ext uri="{FF2B5EF4-FFF2-40B4-BE49-F238E27FC236}">
                  <a16:creationId xmlns:a16="http://schemas.microsoft.com/office/drawing/2014/main" id="{5466B61C-1016-39CC-23E7-D19FBC4C5973}"/>
                </a:ext>
              </a:extLst>
            </p:cNvPr>
            <p:cNvSpPr/>
            <p:nvPr/>
          </p:nvSpPr>
          <p:spPr>
            <a:xfrm>
              <a:off x="3406626" y="1215216"/>
              <a:ext cx="2160000" cy="2160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3" name="正方形/長方形 12">
              <a:extLst>
                <a:ext uri="{FF2B5EF4-FFF2-40B4-BE49-F238E27FC236}">
                  <a16:creationId xmlns:a16="http://schemas.microsoft.com/office/drawing/2014/main" id="{81D4DFC2-0907-EE50-0FC0-F03305B0EA15}"/>
                </a:ext>
              </a:extLst>
            </p:cNvPr>
            <p:cNvSpPr/>
            <p:nvPr/>
          </p:nvSpPr>
          <p:spPr>
            <a:xfrm>
              <a:off x="3810155" y="1588665"/>
              <a:ext cx="1352945" cy="1427975"/>
            </a:xfrm>
            <a:prstGeom prst="rect">
              <a:avLst/>
            </a:prstGeom>
            <a:grpFill/>
          </p:spPr>
          <p:txBody>
            <a:bodyPr wrap="none" lIns="91440" tIns="45720" rIns="91440" bIns="45720">
              <a:spAutoFit/>
            </a:bodyPr>
            <a:lstStyle/>
            <a:p>
              <a:pPr algn="ctr"/>
              <a:r>
                <a:rPr lang="ja-JP" altLang="en-US" sz="3600" b="1" cap="none" spc="0"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rPr>
                <a:t>作業</a:t>
              </a:r>
              <a:endParaRPr lang="en-US" altLang="ja-JP" sz="3600" b="1" cap="none" spc="0"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endParaRPr>
            </a:p>
            <a:p>
              <a:pPr algn="ctr"/>
              <a:r>
                <a:rPr lang="ja-JP" altLang="en-US" sz="3600" b="1" cap="none" spc="0"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rPr>
                <a:t>環境</a:t>
              </a:r>
            </a:p>
          </p:txBody>
        </p:sp>
      </p:grpSp>
      <p:grpSp>
        <p:nvGrpSpPr>
          <p:cNvPr id="14" name="グループ化 13">
            <a:extLst>
              <a:ext uri="{FF2B5EF4-FFF2-40B4-BE49-F238E27FC236}">
                <a16:creationId xmlns:a16="http://schemas.microsoft.com/office/drawing/2014/main" id="{831A5839-8E39-B764-3D06-3D25B23F5E15}"/>
              </a:ext>
            </a:extLst>
          </p:cNvPr>
          <p:cNvGrpSpPr/>
          <p:nvPr/>
        </p:nvGrpSpPr>
        <p:grpSpPr>
          <a:xfrm>
            <a:off x="2293468" y="1836242"/>
            <a:ext cx="1768935" cy="1815656"/>
            <a:chOff x="3406626" y="1215216"/>
            <a:chExt cx="2160000" cy="2160000"/>
          </a:xfrm>
          <a:solidFill>
            <a:srgbClr val="92D050"/>
          </a:solidFill>
        </p:grpSpPr>
        <p:sp>
          <p:nvSpPr>
            <p:cNvPr id="15" name="楕円 14">
              <a:extLst>
                <a:ext uri="{FF2B5EF4-FFF2-40B4-BE49-F238E27FC236}">
                  <a16:creationId xmlns:a16="http://schemas.microsoft.com/office/drawing/2014/main" id="{00EAE9F9-BEAF-FC63-456C-4A48F7B643C5}"/>
                </a:ext>
              </a:extLst>
            </p:cNvPr>
            <p:cNvSpPr/>
            <p:nvPr/>
          </p:nvSpPr>
          <p:spPr>
            <a:xfrm>
              <a:off x="3406626" y="1215216"/>
              <a:ext cx="2160000" cy="2160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6" name="正方形/長方形 15">
              <a:extLst>
                <a:ext uri="{FF2B5EF4-FFF2-40B4-BE49-F238E27FC236}">
                  <a16:creationId xmlns:a16="http://schemas.microsoft.com/office/drawing/2014/main" id="{D8275393-DAB9-2F66-9750-FC875F52F80B}"/>
                </a:ext>
              </a:extLst>
            </p:cNvPr>
            <p:cNvSpPr/>
            <p:nvPr/>
          </p:nvSpPr>
          <p:spPr>
            <a:xfrm>
              <a:off x="3810156" y="1588665"/>
              <a:ext cx="1352945" cy="1427975"/>
            </a:xfrm>
            <a:prstGeom prst="rect">
              <a:avLst/>
            </a:prstGeom>
            <a:grpFill/>
          </p:spPr>
          <p:txBody>
            <a:bodyPr wrap="none" lIns="91440" tIns="45720" rIns="91440" bIns="45720">
              <a:spAutoFit/>
            </a:bodyPr>
            <a:lstStyle/>
            <a:p>
              <a:pPr algn="ctr"/>
              <a:r>
                <a:rPr lang="ja-JP" altLang="en-US" sz="3600" b="1"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rPr>
                <a:t>使用</a:t>
              </a:r>
              <a:endParaRPr lang="en-US" altLang="ja-JP" sz="3600" b="1"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endParaRPr>
            </a:p>
            <a:p>
              <a:pPr algn="ctr"/>
              <a:r>
                <a:rPr lang="ja-JP" altLang="en-US" sz="3600" b="1"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rPr>
                <a:t>機械</a:t>
              </a:r>
              <a:endParaRPr lang="en-US" altLang="ja-JP" sz="3600" b="1" cap="none" spc="0" dirty="0">
                <a:ln w="10160">
                  <a:solidFill>
                    <a:schemeClr val="tx1">
                      <a:lumMod val="65000"/>
                      <a:lumOff val="35000"/>
                    </a:schemeClr>
                  </a:solidFill>
                  <a:prstDash val="solid"/>
                </a:ln>
                <a:solidFill>
                  <a:schemeClr val="bg1"/>
                </a:solidFill>
                <a:effectLst>
                  <a:outerShdw blurRad="38100" dist="63500" dir="5400000" algn="tl" rotWithShape="0">
                    <a:srgbClr val="000000">
                      <a:alpha val="30000"/>
                    </a:srgbClr>
                  </a:outerShdw>
                </a:effectLst>
              </a:endParaRPr>
            </a:p>
          </p:txBody>
        </p:sp>
      </p:grpSp>
      <p:sp>
        <p:nvSpPr>
          <p:cNvPr id="19" name="四角形: 角を丸くする 18">
            <a:extLst>
              <a:ext uri="{FF2B5EF4-FFF2-40B4-BE49-F238E27FC236}">
                <a16:creationId xmlns:a16="http://schemas.microsoft.com/office/drawing/2014/main" id="{20AA8834-ECC1-89A3-25B4-A2A0530ED751}"/>
              </a:ext>
            </a:extLst>
          </p:cNvPr>
          <p:cNvSpPr/>
          <p:nvPr/>
        </p:nvSpPr>
        <p:spPr>
          <a:xfrm>
            <a:off x="5968006" y="2366954"/>
            <a:ext cx="2963320" cy="1967062"/>
          </a:xfrm>
          <a:prstGeom prst="roundRect">
            <a:avLst>
              <a:gd name="adj" fmla="val 27024"/>
            </a:avLst>
          </a:prstGeom>
          <a:solidFill>
            <a:srgbClr val="FF5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4000" b="1" dirty="0">
                <a:ln w="3175">
                  <a:solidFill>
                    <a:schemeClr val="tx1">
                      <a:lumMod val="65000"/>
                      <a:lumOff val="35000"/>
                    </a:schemeClr>
                  </a:solidFill>
                </a:ln>
                <a:effectLst>
                  <a:outerShdw blurRad="50800" dist="38100" dir="2700000" algn="tl" rotWithShape="0">
                    <a:prstClr val="black">
                      <a:alpha val="40000"/>
                    </a:prstClr>
                  </a:outerShdw>
                </a:effectLst>
              </a:rPr>
              <a:t>危険性</a:t>
            </a:r>
            <a:endParaRPr kumimoji="1" lang="en-US" altLang="ja-JP" sz="4000" b="1" dirty="0">
              <a:ln w="3175">
                <a:solidFill>
                  <a:schemeClr val="tx1">
                    <a:lumMod val="65000"/>
                    <a:lumOff val="35000"/>
                  </a:schemeClr>
                </a:solidFill>
              </a:ln>
              <a:effectLst>
                <a:outerShdw blurRad="50800" dist="38100" dir="2700000" algn="tl" rotWithShape="0">
                  <a:prstClr val="black">
                    <a:alpha val="40000"/>
                  </a:prstClr>
                </a:outerShdw>
              </a:effectLst>
            </a:endParaRPr>
          </a:p>
          <a:p>
            <a:pPr algn="ctr"/>
            <a:r>
              <a:rPr kumimoji="1" lang="ja-JP" altLang="en-US" sz="4000" b="1" dirty="0">
                <a:ln w="3175">
                  <a:solidFill>
                    <a:schemeClr val="tx1">
                      <a:lumMod val="65000"/>
                      <a:lumOff val="35000"/>
                    </a:schemeClr>
                  </a:solidFill>
                </a:ln>
                <a:effectLst>
                  <a:outerShdw blurRad="50800" dist="38100" dir="2700000" algn="tl" rotWithShape="0">
                    <a:prstClr val="black">
                      <a:alpha val="40000"/>
                    </a:prstClr>
                  </a:outerShdw>
                </a:effectLst>
              </a:rPr>
              <a:t>有害性</a:t>
            </a:r>
            <a:endParaRPr kumimoji="1" lang="en-US" altLang="ja-JP" sz="4000" b="1" dirty="0">
              <a:ln w="3175">
                <a:solidFill>
                  <a:schemeClr val="tx1">
                    <a:lumMod val="65000"/>
                    <a:lumOff val="35000"/>
                  </a:schemeClr>
                </a:solidFill>
              </a:ln>
              <a:effectLst>
                <a:outerShdw blurRad="50800" dist="38100" dir="2700000" algn="tl" rotWithShape="0">
                  <a:prstClr val="black">
                    <a:alpha val="40000"/>
                  </a:prstClr>
                </a:outerShdw>
              </a:effectLst>
            </a:endParaRPr>
          </a:p>
        </p:txBody>
      </p:sp>
      <p:sp>
        <p:nvSpPr>
          <p:cNvPr id="18" name="四角形: 角を丸くする 17">
            <a:extLst>
              <a:ext uri="{FF2B5EF4-FFF2-40B4-BE49-F238E27FC236}">
                <a16:creationId xmlns:a16="http://schemas.microsoft.com/office/drawing/2014/main" id="{ADEF26E1-5667-B1D4-B271-E468A607460A}"/>
              </a:ext>
            </a:extLst>
          </p:cNvPr>
          <p:cNvSpPr/>
          <p:nvPr/>
        </p:nvSpPr>
        <p:spPr>
          <a:xfrm>
            <a:off x="3595691" y="5153829"/>
            <a:ext cx="2105680" cy="652123"/>
          </a:xfrm>
          <a:prstGeom prst="roundRect">
            <a:avLst>
              <a:gd name="adj" fmla="val 50000"/>
            </a:avLst>
          </a:prstGeom>
          <a:solidFill>
            <a:srgbClr val="007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ＫＹ活動</a:t>
            </a:r>
          </a:p>
        </p:txBody>
      </p:sp>
      <p:pic>
        <p:nvPicPr>
          <p:cNvPr id="3" name="図 2">
            <a:extLst>
              <a:ext uri="{FF2B5EF4-FFF2-40B4-BE49-F238E27FC236}">
                <a16:creationId xmlns:a16="http://schemas.microsoft.com/office/drawing/2014/main" id="{B58B8E37-580C-39F7-BAE6-4B20EC495D7D}"/>
              </a:ext>
            </a:extLst>
          </p:cNvPr>
          <p:cNvPicPr>
            <a:picLocks noChangeAspect="1"/>
          </p:cNvPicPr>
          <p:nvPr/>
        </p:nvPicPr>
        <p:blipFill>
          <a:blip r:embed="rId4">
            <a:clrChange>
              <a:clrFrom>
                <a:srgbClr val="FDFFFE"/>
              </a:clrFrom>
              <a:clrTo>
                <a:srgbClr val="FDFFFE">
                  <a:alpha val="0"/>
                </a:srgbClr>
              </a:clrTo>
            </a:clrChange>
            <a:extLst>
              <a:ext uri="{BEBA8EAE-BF5A-486C-A8C5-ECC9F3942E4B}">
                <a14:imgProps xmlns:a14="http://schemas.microsoft.com/office/drawing/2010/main">
                  <a14:imgLayer r:embed="rId5">
                    <a14:imgEffect>
                      <a14:backgroundRemoval t="5000" b="90000" l="10000" r="90000">
                        <a14:foregroundMark x1="49118" y1="7647" x2="49118" y2="7647"/>
                        <a14:foregroundMark x1="20882" y1="34412" x2="20882" y2="34412"/>
                        <a14:foregroundMark x1="25000" y1="45000" x2="25000" y2="45000"/>
                        <a14:foregroundMark x1="29412" y1="49412" x2="29412" y2="49412"/>
                        <a14:foregroundMark x1="34706" y1="51176" x2="34706" y2="51176"/>
                        <a14:foregroundMark x1="32353" y1="55000" x2="32353" y2="55000"/>
                        <a14:foregroundMark x1="59118" y1="90294" x2="59118" y2="90294"/>
                        <a14:foregroundMark x1="49412" y1="5000" x2="49412" y2="5000"/>
                        <a14:foregroundMark x1="52059" y1="5000" x2="52059" y2="5000"/>
                        <a14:foregroundMark x1="53235" y1="5000" x2="53235" y2="5000"/>
                        <a14:foregroundMark x1="17647" y1="35882" x2="17647" y2="35882"/>
                        <a14:backgroundMark x1="19118" y1="39118" x2="19118" y2="39118"/>
                        <a14:backgroundMark x1="72941" y1="56765" x2="72941" y2="56765"/>
                        <a14:backgroundMark x1="17353" y1="36176" x2="17353" y2="36176"/>
                      </a14:backgroundRemoval>
                    </a14:imgEffect>
                  </a14:imgLayer>
                </a14:imgProps>
              </a:ext>
              <a:ext uri="{28A0092B-C50C-407E-A947-70E740481C1C}">
                <a14:useLocalDpi xmlns:a14="http://schemas.microsoft.com/office/drawing/2010/main" val="0"/>
              </a:ext>
            </a:extLst>
          </a:blip>
          <a:stretch>
            <a:fillRect/>
          </a:stretch>
        </p:blipFill>
        <p:spPr>
          <a:xfrm>
            <a:off x="2799083" y="2481846"/>
            <a:ext cx="2963320" cy="2963320"/>
          </a:xfrm>
          <a:prstGeom prst="rect">
            <a:avLst/>
          </a:prstGeom>
          <a:effectLst>
            <a:outerShdw blurRad="50800" dist="38100" dir="2700000" algn="tl" rotWithShape="0">
              <a:prstClr val="black">
                <a:alpha val="40000"/>
              </a:prstClr>
            </a:outerShdw>
          </a:effectLst>
        </p:spPr>
      </p:pic>
      <p:sp>
        <p:nvSpPr>
          <p:cNvPr id="22" name="矢印: ストライプ 21">
            <a:extLst>
              <a:ext uri="{FF2B5EF4-FFF2-40B4-BE49-F238E27FC236}">
                <a16:creationId xmlns:a16="http://schemas.microsoft.com/office/drawing/2014/main" id="{D2CB6747-80A5-6318-C39B-52FA8621FAC9}"/>
              </a:ext>
            </a:extLst>
          </p:cNvPr>
          <p:cNvSpPr/>
          <p:nvPr/>
        </p:nvSpPr>
        <p:spPr>
          <a:xfrm>
            <a:off x="5176484" y="2975086"/>
            <a:ext cx="697389" cy="907828"/>
          </a:xfrm>
          <a:prstGeom prst="stripedRightArrow">
            <a:avLst>
              <a:gd name="adj1" fmla="val 62750"/>
              <a:gd name="adj2" fmla="val 50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EF15F17-7E53-D137-2364-BABE500FD221}"/>
              </a:ext>
            </a:extLst>
          </p:cNvPr>
          <p:cNvSpPr/>
          <p:nvPr/>
        </p:nvSpPr>
        <p:spPr>
          <a:xfrm>
            <a:off x="7521987" y="3997376"/>
            <a:ext cx="1251542" cy="562627"/>
          </a:xfrm>
          <a:prstGeom prst="roundRect">
            <a:avLst>
              <a:gd name="adj" fmla="val 4349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n w="3175">
                  <a:solidFill>
                    <a:schemeClr val="tx1">
                      <a:lumMod val="65000"/>
                      <a:lumOff val="35000"/>
                    </a:schemeClr>
                  </a:solidFill>
                </a:ln>
                <a:solidFill>
                  <a:schemeClr val="accent6"/>
                </a:solidFill>
                <a:effectLst>
                  <a:outerShdw blurRad="50800" dist="38100" dir="2700000" algn="tl" rotWithShape="0">
                    <a:prstClr val="black">
                      <a:alpha val="40000"/>
                    </a:prstClr>
                  </a:outerShdw>
                </a:effectLst>
              </a:rPr>
              <a:t>対策</a:t>
            </a:r>
            <a:endParaRPr kumimoji="1" lang="en-US" altLang="ja-JP" sz="3600" b="1" dirty="0">
              <a:ln w="3175">
                <a:solidFill>
                  <a:schemeClr val="tx1">
                    <a:lumMod val="65000"/>
                    <a:lumOff val="35000"/>
                  </a:schemeClr>
                </a:solidFill>
              </a:ln>
              <a:solidFill>
                <a:schemeClr val="accent6"/>
              </a:solidFill>
              <a:effectLst>
                <a:outerShdw blurRad="50800" dist="38100" dir="2700000" algn="tl" rotWithShape="0">
                  <a:prstClr val="black">
                    <a:alpha val="40000"/>
                  </a:prstClr>
                </a:outerShdw>
              </a:effectLst>
            </a:endParaRPr>
          </a:p>
        </p:txBody>
      </p:sp>
      <p:sp>
        <p:nvSpPr>
          <p:cNvPr id="24" name="四角形: 角を丸くする 23">
            <a:extLst>
              <a:ext uri="{FF2B5EF4-FFF2-40B4-BE49-F238E27FC236}">
                <a16:creationId xmlns:a16="http://schemas.microsoft.com/office/drawing/2014/main" id="{535CBCA8-D31D-921F-6E28-D088968CE2D4}"/>
              </a:ext>
            </a:extLst>
          </p:cNvPr>
          <p:cNvSpPr/>
          <p:nvPr/>
        </p:nvSpPr>
        <p:spPr>
          <a:xfrm>
            <a:off x="6190228" y="3997377"/>
            <a:ext cx="1290251" cy="56262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n w="3175">
                  <a:solidFill>
                    <a:schemeClr val="tx1">
                      <a:lumMod val="65000"/>
                      <a:lumOff val="35000"/>
                    </a:schemeClr>
                  </a:solidFill>
                </a:ln>
                <a:solidFill>
                  <a:srgbClr val="FFC000"/>
                </a:solidFill>
                <a:effectLst>
                  <a:outerShdw blurRad="50800" dist="38100" dir="2700000" algn="tl" rotWithShape="0">
                    <a:prstClr val="black">
                      <a:alpha val="40000"/>
                    </a:prstClr>
                  </a:outerShdw>
                </a:effectLst>
              </a:rPr>
              <a:t>特定</a:t>
            </a:r>
            <a:endParaRPr kumimoji="1" lang="en-US" altLang="ja-JP" sz="3600" b="1" dirty="0">
              <a:ln w="3175">
                <a:solidFill>
                  <a:schemeClr val="tx1">
                    <a:lumMod val="65000"/>
                    <a:lumOff val="35000"/>
                  </a:schemeClr>
                </a:solidFill>
              </a:ln>
              <a:solidFill>
                <a:srgbClr val="FFC000"/>
              </a:solidFill>
              <a:effectLst>
                <a:outerShdw blurRad="50800" dist="38100" dir="2700000" algn="tl" rotWithShape="0">
                  <a:prstClr val="black">
                    <a:alpha val="40000"/>
                  </a:prstClr>
                </a:outerShdw>
              </a:effectLst>
            </a:endParaRPr>
          </a:p>
        </p:txBody>
      </p:sp>
      <p:sp>
        <p:nvSpPr>
          <p:cNvPr id="7" name="正方形/長方形 6">
            <a:extLst>
              <a:ext uri="{FF2B5EF4-FFF2-40B4-BE49-F238E27FC236}">
                <a16:creationId xmlns:a16="http://schemas.microsoft.com/office/drawing/2014/main" id="{E105799C-3B64-03E2-B019-6050B23C2ACC}"/>
              </a:ext>
            </a:extLst>
          </p:cNvPr>
          <p:cNvSpPr/>
          <p:nvPr/>
        </p:nvSpPr>
        <p:spPr>
          <a:xfrm>
            <a:off x="0" y="109485"/>
            <a:ext cx="212673" cy="92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7" name="グループ化 26">
            <a:extLst>
              <a:ext uri="{FF2B5EF4-FFF2-40B4-BE49-F238E27FC236}">
                <a16:creationId xmlns:a16="http://schemas.microsoft.com/office/drawing/2014/main" id="{B0DD5657-D2DB-2B42-9B1B-297045D1A117}"/>
              </a:ext>
            </a:extLst>
          </p:cNvPr>
          <p:cNvGrpSpPr/>
          <p:nvPr/>
        </p:nvGrpSpPr>
        <p:grpSpPr>
          <a:xfrm>
            <a:off x="19049" y="6256041"/>
            <a:ext cx="3097201" cy="582873"/>
            <a:chOff x="19049" y="6256041"/>
            <a:chExt cx="3097201" cy="582873"/>
          </a:xfrm>
        </p:grpSpPr>
        <p:sp>
          <p:nvSpPr>
            <p:cNvPr id="28" name="テキスト ボックス 27">
              <a:extLst>
                <a:ext uri="{FF2B5EF4-FFF2-40B4-BE49-F238E27FC236}">
                  <a16:creationId xmlns:a16="http://schemas.microsoft.com/office/drawing/2014/main" id="{3A41159F-0847-EEF0-38F5-9DA60705613F}"/>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29" name="図 28">
              <a:extLst>
                <a:ext uri="{FF2B5EF4-FFF2-40B4-BE49-F238E27FC236}">
                  <a16:creationId xmlns:a16="http://schemas.microsoft.com/office/drawing/2014/main" id="{CC0AF7A7-5DF0-7A62-25BC-9008C2D948AF}"/>
                </a:ext>
              </a:extLst>
            </p:cNvPr>
            <p:cNvPicPr>
              <a:picLocks noChangeAspect="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23106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4</a:t>
            </a:fld>
            <a:endParaRPr kumimoji="1" lang="ja-JP" altLang="en-US" dirty="0">
              <a:solidFill>
                <a:schemeClr val="tx1"/>
              </a:solidFill>
            </a:endParaRPr>
          </a:p>
        </p:txBody>
      </p:sp>
      <p:sp>
        <p:nvSpPr>
          <p:cNvPr id="6" name="正方形/長方形 5">
            <a:extLst>
              <a:ext uri="{FF2B5EF4-FFF2-40B4-BE49-F238E27FC236}">
                <a16:creationId xmlns:a16="http://schemas.microsoft.com/office/drawing/2014/main" id="{4919BDAC-870A-7255-852D-DD87A301AD05}"/>
              </a:ext>
            </a:extLst>
          </p:cNvPr>
          <p:cNvSpPr/>
          <p:nvPr/>
        </p:nvSpPr>
        <p:spPr>
          <a:xfrm>
            <a:off x="1284514" y="1074962"/>
            <a:ext cx="7654930" cy="2978054"/>
          </a:xfrm>
          <a:prstGeom prst="rect">
            <a:avLst/>
          </a:prstGeom>
          <a:noFill/>
          <a:ln w="57150">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263525">
              <a:lnSpc>
                <a:spcPct val="150000"/>
              </a:lnSpc>
            </a:pPr>
            <a:r>
              <a:rPr kumimoji="1" lang="ja-JP" altLang="en-US" sz="3000" b="1" spc="-150" dirty="0">
                <a:solidFill>
                  <a:schemeClr val="tx1">
                    <a:lumMod val="85000"/>
                    <a:lumOff val="15000"/>
                  </a:schemeClr>
                </a:solidFill>
                <a:effectLst>
                  <a:outerShdw blurRad="50800" dist="38100" dir="2700000" algn="tl" rotWithShape="0">
                    <a:prstClr val="black">
                      <a:alpha val="40000"/>
                    </a:prstClr>
                  </a:outerShdw>
                </a:effectLst>
                <a:latin typeface="游ゴシック Medium" panose="020B0500000000000000" pitchFamily="50" charset="-128"/>
                <a:ea typeface="游ゴシック Medium" panose="020B0500000000000000" pitchFamily="50" charset="-128"/>
              </a:rPr>
              <a:t>作業現場で実施されているＫＹ（危険予知）</a:t>
            </a:r>
            <a:r>
              <a:rPr kumimoji="1" lang="ja-JP" altLang="en-US" sz="3000" b="1" dirty="0">
                <a:solidFill>
                  <a:schemeClr val="tx1">
                    <a:lumMod val="85000"/>
                    <a:lumOff val="15000"/>
                  </a:schemeClr>
                </a:solidFill>
                <a:effectLst>
                  <a:outerShdw blurRad="50800" dist="38100" dir="2700000" algn="tl" rotWithShape="0">
                    <a:prstClr val="black">
                      <a:alpha val="40000"/>
                    </a:prstClr>
                  </a:outerShdw>
                </a:effectLst>
                <a:latin typeface="游ゴシック Medium" panose="020B0500000000000000" pitchFamily="50" charset="-128"/>
                <a:ea typeface="游ゴシック Medium" panose="020B0500000000000000" pitchFamily="50" charset="-128"/>
              </a:rPr>
              <a:t>活動は、労働災害の発生原因を先取りし、</a:t>
            </a:r>
            <a:endParaRPr kumimoji="1" lang="en-US" altLang="ja-JP" sz="3000" b="1" dirty="0">
              <a:solidFill>
                <a:schemeClr val="tx1">
                  <a:lumMod val="85000"/>
                  <a:lumOff val="15000"/>
                </a:schemeClr>
              </a:solidFill>
              <a:effectLst>
                <a:outerShdw blurRad="50800" dist="38100" dir="2700000" algn="tl" rotWithShape="0">
                  <a:prstClr val="black">
                    <a:alpha val="40000"/>
                  </a:prstClr>
                </a:outerShdw>
              </a:effectLst>
              <a:latin typeface="游ゴシック Medium" panose="020B0500000000000000" pitchFamily="50" charset="-128"/>
              <a:ea typeface="游ゴシック Medium" panose="020B0500000000000000" pitchFamily="50" charset="-128"/>
            </a:endParaRPr>
          </a:p>
          <a:p>
            <a:pPr marL="263525">
              <a:lnSpc>
                <a:spcPct val="150000"/>
              </a:lnSpc>
            </a:pPr>
            <a:r>
              <a:rPr kumimoji="1" lang="ja-JP" altLang="en-US" sz="3000" b="1" spc="-150" dirty="0">
                <a:solidFill>
                  <a:schemeClr val="tx1">
                    <a:lumMod val="85000"/>
                    <a:lumOff val="15000"/>
                  </a:schemeClr>
                </a:solidFill>
                <a:effectLst>
                  <a:outerShdw blurRad="50800" dist="38100" dir="2700000" algn="tl" rotWithShape="0">
                    <a:prstClr val="black">
                      <a:alpha val="40000"/>
                    </a:prstClr>
                  </a:outerShdw>
                </a:effectLst>
                <a:latin typeface="游ゴシック Medium" panose="020B0500000000000000" pitchFamily="50" charset="-128"/>
                <a:ea typeface="游ゴシック Medium" panose="020B0500000000000000" pitchFamily="50" charset="-128"/>
              </a:rPr>
              <a:t>一人ひとりが危険に対する感受性や集中力、問題解決力を高める活動です。</a:t>
            </a:r>
            <a:endParaRPr kumimoji="1" lang="en-US" altLang="ja-JP" sz="3000" b="1" spc="-150" dirty="0">
              <a:solidFill>
                <a:schemeClr val="tx1">
                  <a:lumMod val="85000"/>
                  <a:lumOff val="15000"/>
                </a:schemeClr>
              </a:solidFill>
              <a:effectLst>
                <a:outerShdw blurRad="50800" dist="38100" dir="2700000" algn="tl" rotWithShape="0">
                  <a:prstClr val="black">
                    <a:alpha val="40000"/>
                  </a:prstClr>
                </a:outerShdw>
              </a:effectLst>
              <a:latin typeface="游ゴシック Medium" panose="020B0500000000000000" pitchFamily="50" charset="-128"/>
              <a:ea typeface="游ゴシック Medium" panose="020B0500000000000000" pitchFamily="50" charset="-128"/>
            </a:endParaRPr>
          </a:p>
        </p:txBody>
      </p:sp>
      <p:sp>
        <p:nvSpPr>
          <p:cNvPr id="7" name="矢印: 下 6">
            <a:extLst>
              <a:ext uri="{FF2B5EF4-FFF2-40B4-BE49-F238E27FC236}">
                <a16:creationId xmlns:a16="http://schemas.microsoft.com/office/drawing/2014/main" id="{308C14F3-489F-877E-10ED-C2313E449005}"/>
              </a:ext>
            </a:extLst>
          </p:cNvPr>
          <p:cNvSpPr/>
          <p:nvPr/>
        </p:nvSpPr>
        <p:spPr>
          <a:xfrm>
            <a:off x="4411491" y="4141650"/>
            <a:ext cx="1336892" cy="591113"/>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29B36130-A224-BCAB-1584-51F8D5B9A4F0}"/>
              </a:ext>
            </a:extLst>
          </p:cNvPr>
          <p:cNvSpPr/>
          <p:nvPr/>
        </p:nvSpPr>
        <p:spPr>
          <a:xfrm>
            <a:off x="1881360" y="5048762"/>
            <a:ext cx="6627210" cy="885557"/>
          </a:xfrm>
          <a:prstGeom prst="roundRect">
            <a:avLst>
              <a:gd name="adj" fmla="val 11573"/>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a:defRPr/>
            </a:pPr>
            <a:r>
              <a:rPr kumimoji="1" lang="ja-JP" altLang="en-US" sz="3200" b="1" dirty="0">
                <a:ln>
                  <a:solidFill>
                    <a:schemeClr val="tx1">
                      <a:lumMod val="65000"/>
                      <a:lumOff val="35000"/>
                    </a:schemeClr>
                  </a:solidFill>
                </a:ln>
                <a:solidFill>
                  <a:schemeClr val="tx1">
                    <a:lumMod val="75000"/>
                    <a:lumOff val="25000"/>
                  </a:schemeClr>
                </a:solidFill>
                <a:latin typeface="游ゴシック Medium" panose="020B0500000000000000" pitchFamily="50" charset="-128"/>
                <a:ea typeface="游ゴシック Medium" panose="020B0500000000000000" pitchFamily="50" charset="-128"/>
              </a:rPr>
              <a:t>不安全行動による労働災害の防止</a:t>
            </a:r>
          </a:p>
        </p:txBody>
      </p:sp>
      <p:sp>
        <p:nvSpPr>
          <p:cNvPr id="11" name="四角形: 角を丸くする 10">
            <a:extLst>
              <a:ext uri="{FF2B5EF4-FFF2-40B4-BE49-F238E27FC236}">
                <a16:creationId xmlns:a16="http://schemas.microsoft.com/office/drawing/2014/main" id="{E16E5115-B1E6-587D-FA9D-6F7C3B29F57B}"/>
              </a:ext>
            </a:extLst>
          </p:cNvPr>
          <p:cNvSpPr/>
          <p:nvPr/>
        </p:nvSpPr>
        <p:spPr>
          <a:xfrm>
            <a:off x="276708" y="205853"/>
            <a:ext cx="5160924"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3200" b="1" dirty="0">
                <a:solidFill>
                  <a:prstClr val="black"/>
                </a:solidFill>
                <a:latin typeface="Calibri" panose="020F0502020204030204"/>
                <a:ea typeface="游ゴシック" panose="020B0400000000000000" pitchFamily="50" charset="-128"/>
              </a:rPr>
              <a:t>ＫＹ</a:t>
            </a:r>
            <a:r>
              <a:rPr kumimoji="1" lang="en-US" altLang="ja-JP" sz="3200" b="1" dirty="0">
                <a:solidFill>
                  <a:prstClr val="black"/>
                </a:solidFill>
                <a:latin typeface="Calibri" panose="020F0502020204030204"/>
                <a:ea typeface="游ゴシック" panose="020B0400000000000000" pitchFamily="50" charset="-128"/>
              </a:rPr>
              <a:t>(</a:t>
            </a:r>
            <a:r>
              <a:rPr kumimoji="1" lang="ja-JP" altLang="en-US" sz="3200" b="1" dirty="0">
                <a:solidFill>
                  <a:prstClr val="black"/>
                </a:solidFill>
                <a:latin typeface="Calibri" panose="020F0502020204030204"/>
                <a:ea typeface="游ゴシック" panose="020B0400000000000000" pitchFamily="50" charset="-128"/>
              </a:rPr>
              <a:t>危険予知</a:t>
            </a:r>
            <a:r>
              <a:rPr kumimoji="1" lang="en-US" altLang="ja-JP" sz="3200" b="1" dirty="0">
                <a:solidFill>
                  <a:prstClr val="black"/>
                </a:solidFill>
                <a:latin typeface="Calibri" panose="020F0502020204030204"/>
                <a:ea typeface="游ゴシック" panose="020B0400000000000000" pitchFamily="50" charset="-128"/>
              </a:rPr>
              <a:t>)</a:t>
            </a:r>
            <a:r>
              <a:rPr kumimoji="1" lang="ja-JP" altLang="en-US" sz="3200" b="1" dirty="0">
                <a:solidFill>
                  <a:prstClr val="black"/>
                </a:solidFill>
                <a:latin typeface="Calibri" panose="020F0502020204030204"/>
                <a:ea typeface="游ゴシック" panose="020B0400000000000000" pitchFamily="50" charset="-128"/>
              </a:rPr>
              <a:t>活動とは</a:t>
            </a:r>
          </a:p>
        </p:txBody>
      </p:sp>
      <p:sp>
        <p:nvSpPr>
          <p:cNvPr id="12" name="正方形/長方形 11">
            <a:extLst>
              <a:ext uri="{FF2B5EF4-FFF2-40B4-BE49-F238E27FC236}">
                <a16:creationId xmlns:a16="http://schemas.microsoft.com/office/drawing/2014/main" id="{21A9909A-304A-063F-A649-D8D51359A9F2}"/>
              </a:ext>
            </a:extLst>
          </p:cNvPr>
          <p:cNvSpPr/>
          <p:nvPr/>
        </p:nvSpPr>
        <p:spPr>
          <a:xfrm>
            <a:off x="0" y="109485"/>
            <a:ext cx="212673" cy="92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id="{4521644E-B85F-1DF1-E187-4CA2121CFE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961" b="98711" l="1556" r="95409">
                        <a14:foregroundMark x1="32218" y1="15126" x2="46537" y2="65826"/>
                        <a14:foregroundMark x1="46537" y1="65826" x2="43268" y2="85098"/>
                        <a14:foregroundMark x1="22879" y1="8571" x2="17276" y2="18655"/>
                        <a14:foregroundMark x1="17276" y1="18655" x2="17432" y2="34734"/>
                        <a14:foregroundMark x1="17432" y1="34734" x2="18988" y2="36583"/>
                        <a14:foregroundMark x1="18599" y1="3697" x2="31907" y2="7507"/>
                        <a14:foregroundMark x1="31907" y1="7507" x2="50973" y2="17871"/>
                        <a14:foregroundMark x1="50973" y1="17871" x2="65914" y2="40560"/>
                        <a14:foregroundMark x1="45837" y1="10196" x2="10506" y2="9300"/>
                        <a14:foregroundMark x1="10506" y1="9300" x2="4747" y2="18431"/>
                        <a14:foregroundMark x1="4747" y1="18431" x2="10428" y2="24762"/>
                        <a14:foregroundMark x1="10428" y1="24762" x2="11518" y2="27507"/>
                        <a14:foregroundMark x1="22490" y1="2969" x2="45759" y2="10812"/>
                        <a14:foregroundMark x1="45759" y1="10812" x2="52374" y2="15126"/>
                        <a14:foregroundMark x1="38054" y1="31653" x2="38755" y2="41961"/>
                        <a14:foregroundMark x1="53930" y1="36583" x2="31829" y2="38431"/>
                        <a14:foregroundMark x1="31829" y1="38431" x2="29650" y2="39160"/>
                        <a14:foregroundMark x1="50739" y1="27507" x2="51984" y2="34230"/>
                        <a14:foregroundMark x1="65914" y1="34006" x2="66304" y2="43081"/>
                        <a14:foregroundMark x1="66304" y1="43081" x2="63969" y2="45434"/>
                        <a14:foregroundMark x1="31907" y1="44762" x2="38755" y2="47059"/>
                        <a14:foregroundMark x1="68872" y1="37255" x2="60467" y2="47283"/>
                        <a14:foregroundMark x1="60467" y1="47283" x2="46848" y2="51036"/>
                        <a14:foregroundMark x1="51984" y1="47563" x2="45837" y2="44258"/>
                        <a14:foregroundMark x1="43891" y1="34006" x2="41634" y2="30980"/>
                        <a14:foregroundMark x1="88949" y1="45882" x2="82490" y2="47563"/>
                        <a14:foregroundMark x1="82490" y1="39384" x2="85136" y2="47675"/>
                        <a14:foregroundMark x1="85136" y1="47675" x2="92840" y2="49860"/>
                        <a14:foregroundMark x1="92218" y1="41232" x2="84436" y2="42857"/>
                        <a14:foregroundMark x1="93463" y1="43810" x2="88016" y2="45434"/>
                        <a14:foregroundMark x1="95409" y1="46611" x2="88949" y2="45882"/>
                        <a14:foregroundMark x1="50739" y1="67115" x2="58988" y2="71261"/>
                        <a14:foregroundMark x1="58988" y1="71261" x2="47471" y2="71261"/>
                        <a14:foregroundMark x1="47471" y1="71261" x2="46848" y2="70644"/>
                        <a14:foregroundMark x1="67860" y1="56190" x2="72763" y2="63193"/>
                        <a14:foregroundMark x1="72763" y1="63193" x2="72763" y2="63193"/>
                        <a14:foregroundMark x1="18833" y1="1961" x2="23969" y2="2689"/>
                        <a14:foregroundMark x1="18911" y1="69636" x2="22490" y2="74622"/>
                        <a14:foregroundMark x1="23035" y1="67619" x2="16420" y2="73669"/>
                        <a14:foregroundMark x1="16420" y1="73669" x2="21401" y2="77871"/>
                        <a14:foregroundMark x1="36732" y1="57087" x2="30117" y2="63305"/>
                        <a14:foregroundMark x1="30117" y1="63305" x2="30506" y2="63810"/>
                        <a14:foregroundMark x1="13385" y1="79048" x2="23424" y2="81569"/>
                        <a14:foregroundMark x1="23424" y1="81569" x2="23424" y2="81569"/>
                        <a14:foregroundMark x1="28405" y1="90700" x2="41089" y2="95406"/>
                        <a14:foregroundMark x1="41089" y1="95406" x2="41089" y2="95406"/>
                        <a14:foregroundMark x1="3658" y1="61905" x2="3658" y2="66387"/>
                        <a14:foregroundMark x1="3113" y1="14510" x2="1634" y2="23249"/>
                        <a14:foregroundMark x1="1634" y1="23249" x2="3113" y2="27619"/>
                        <a14:foregroundMark x1="12062" y1="77255" x2="12062" y2="77255"/>
                        <a14:foregroundMark x1="14008" y1="78375" x2="14008" y2="78375"/>
                        <a14:foregroundMark x1="31206" y1="98711" x2="31206" y2="98711"/>
                        <a14:backgroundMark x1="26848" y1="48852" x2="27393" y2="49300"/>
                        <a14:backgroundMark x1="28016" y1="49860" x2="28794" y2="50084"/>
                        <a14:backgroundMark x1="29416" y1="50252" x2="29027" y2="50084"/>
                        <a14:backgroundMark x1="45058" y1="91261" x2="45058" y2="91261"/>
                        <a14:backgroundMark x1="49105" y1="98431" x2="49105" y2="98431"/>
                        <a14:backgroundMark x1="51984" y1="98992" x2="51984" y2="98992"/>
                        <a14:backgroundMark x1="52918" y1="98824" x2="50973" y2="98543"/>
                        <a14:backgroundMark x1="52374" y1="98824" x2="53541" y2="98992"/>
                        <a14:backgroundMark x1="22412" y1="63473" x2="22412" y2="63473"/>
                        <a14:backgroundMark x1="67704" y1="76078" x2="67704" y2="76078"/>
                        <a14:backgroundMark x1="68171" y1="76583" x2="68171" y2="75798"/>
                        <a14:backgroundMark x1="15650" y1="78375" x2="13696" y2="77871"/>
                        <a14:backgroundMark x1="18911" y1="79216" x2="15650" y2="78375"/>
                      </a14:backgroundRemoval>
                    </a14:imgEffect>
                  </a14:imgLayer>
                </a14:imgProps>
              </a:ext>
              <a:ext uri="{28A0092B-C50C-407E-A947-70E740481C1C}">
                <a14:useLocalDpi xmlns:a14="http://schemas.microsoft.com/office/drawing/2010/main" val="0"/>
              </a:ext>
            </a:extLst>
          </a:blip>
          <a:stretch>
            <a:fillRect/>
          </a:stretch>
        </p:blipFill>
        <p:spPr>
          <a:xfrm>
            <a:off x="204556" y="3341669"/>
            <a:ext cx="1970798" cy="2737644"/>
          </a:xfrm>
          <a:prstGeom prst="rect">
            <a:avLst/>
          </a:prstGeom>
        </p:spPr>
      </p:pic>
      <p:grpSp>
        <p:nvGrpSpPr>
          <p:cNvPr id="3" name="グループ化 2">
            <a:extLst>
              <a:ext uri="{FF2B5EF4-FFF2-40B4-BE49-F238E27FC236}">
                <a16:creationId xmlns:a16="http://schemas.microsoft.com/office/drawing/2014/main" id="{7199DF8E-47D0-6FD0-EBBA-ED91C76B72A8}"/>
              </a:ext>
            </a:extLst>
          </p:cNvPr>
          <p:cNvGrpSpPr/>
          <p:nvPr/>
        </p:nvGrpSpPr>
        <p:grpSpPr>
          <a:xfrm>
            <a:off x="19049" y="6256041"/>
            <a:ext cx="3097201" cy="582873"/>
            <a:chOff x="19049" y="6256041"/>
            <a:chExt cx="3097201" cy="582873"/>
          </a:xfrm>
        </p:grpSpPr>
        <p:sp>
          <p:nvSpPr>
            <p:cNvPr id="13" name="テキスト ボックス 12">
              <a:extLst>
                <a:ext uri="{FF2B5EF4-FFF2-40B4-BE49-F238E27FC236}">
                  <a16:creationId xmlns:a16="http://schemas.microsoft.com/office/drawing/2014/main" id="{38F7E617-9772-CF7E-58D7-D61C4C4A546B}"/>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4" name="図 13">
              <a:extLst>
                <a:ext uri="{FF2B5EF4-FFF2-40B4-BE49-F238E27FC236}">
                  <a16:creationId xmlns:a16="http://schemas.microsoft.com/office/drawing/2014/main" id="{5D6C5820-41BE-CD9C-BECE-E36CBDA697AB}"/>
                </a:ext>
              </a:extLst>
            </p:cNvPr>
            <p:cNvPicPr>
              <a:picLocks noChangeAspect="1"/>
            </p:cNvPicPr>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174577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90E3AE82-A1CB-6FD4-2B8E-F5788FBD5001}"/>
              </a:ext>
            </a:extLst>
          </p:cNvPr>
          <p:cNvSpPr/>
          <p:nvPr/>
        </p:nvSpPr>
        <p:spPr>
          <a:xfrm>
            <a:off x="1310640" y="4987861"/>
            <a:ext cx="505968" cy="955854"/>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7C3E4D41-2132-90BB-0233-89F8D0D59825}"/>
              </a:ext>
            </a:extLst>
          </p:cNvPr>
          <p:cNvSpPr/>
          <p:nvPr/>
        </p:nvSpPr>
        <p:spPr>
          <a:xfrm>
            <a:off x="1298448" y="3706505"/>
            <a:ext cx="505968" cy="955854"/>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1637CBC9-AB01-BE55-B8EF-41A74F30C43C}"/>
              </a:ext>
            </a:extLst>
          </p:cNvPr>
          <p:cNvSpPr/>
          <p:nvPr/>
        </p:nvSpPr>
        <p:spPr>
          <a:xfrm>
            <a:off x="1298448" y="2386868"/>
            <a:ext cx="505968" cy="955854"/>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447B4672-D4EF-E6F8-3AA0-DFAD49A80C47}"/>
              </a:ext>
            </a:extLst>
          </p:cNvPr>
          <p:cNvSpPr/>
          <p:nvPr/>
        </p:nvSpPr>
        <p:spPr>
          <a:xfrm>
            <a:off x="1298448" y="1107936"/>
            <a:ext cx="505968" cy="955854"/>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5</a:t>
            </a:fld>
            <a:endParaRPr kumimoji="1" lang="ja-JP" altLang="en-US" dirty="0">
              <a:solidFill>
                <a:schemeClr val="tx1"/>
              </a:solidFill>
            </a:endParaRPr>
          </a:p>
        </p:txBody>
      </p:sp>
      <p:sp>
        <p:nvSpPr>
          <p:cNvPr id="3" name="四角形: 角を丸くする 2">
            <a:extLst>
              <a:ext uri="{FF2B5EF4-FFF2-40B4-BE49-F238E27FC236}">
                <a16:creationId xmlns:a16="http://schemas.microsoft.com/office/drawing/2014/main" id="{C6D0DFC7-BDA7-7CA6-E801-31C3B5AF688B}"/>
              </a:ext>
            </a:extLst>
          </p:cNvPr>
          <p:cNvSpPr/>
          <p:nvPr/>
        </p:nvSpPr>
        <p:spPr>
          <a:xfrm>
            <a:off x="1091194" y="1081176"/>
            <a:ext cx="8010000" cy="1054800"/>
          </a:xfrm>
          <a:prstGeom prst="roundRect">
            <a:avLst>
              <a:gd name="adj" fmla="val 29694"/>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3200" b="1" dirty="0">
                <a:solidFill>
                  <a:schemeClr val="bg1"/>
                </a:solidFill>
                <a:effectLst>
                  <a:outerShdw blurRad="50800" dist="38100" dir="2700000" algn="tl" rotWithShape="0">
                    <a:prstClr val="black">
                      <a:alpha val="40000"/>
                    </a:prstClr>
                  </a:outerShdw>
                </a:effectLst>
                <a:latin typeface="+mn-ea"/>
              </a:rPr>
              <a:t>１</a:t>
            </a:r>
            <a:r>
              <a:rPr kumimoji="1" lang="ja-JP" altLang="en-US" sz="3200" b="1" dirty="0">
                <a:solidFill>
                  <a:schemeClr val="tx1">
                    <a:lumMod val="75000"/>
                    <a:lumOff val="25000"/>
                  </a:schemeClr>
                </a:solidFill>
                <a:effectLst>
                  <a:outerShdw blurRad="50800" dist="38100" dir="2700000" algn="tl" rotWithShape="0">
                    <a:prstClr val="black">
                      <a:alpha val="40000"/>
                    </a:prstClr>
                  </a:outerShdw>
                </a:effectLst>
                <a:latin typeface="+mn-ea"/>
              </a:rPr>
              <a:t>　安全に対する意識の向上</a:t>
            </a:r>
          </a:p>
        </p:txBody>
      </p:sp>
      <p:sp>
        <p:nvSpPr>
          <p:cNvPr id="6" name="四角形: 角を丸くする 5">
            <a:extLst>
              <a:ext uri="{FF2B5EF4-FFF2-40B4-BE49-F238E27FC236}">
                <a16:creationId xmlns:a16="http://schemas.microsoft.com/office/drawing/2014/main" id="{78B9B381-F371-3E94-495C-B6E308BC76C2}"/>
              </a:ext>
            </a:extLst>
          </p:cNvPr>
          <p:cNvSpPr/>
          <p:nvPr/>
        </p:nvSpPr>
        <p:spPr>
          <a:xfrm>
            <a:off x="1091194" y="2375222"/>
            <a:ext cx="8010000" cy="1054800"/>
          </a:xfrm>
          <a:prstGeom prst="roundRect">
            <a:avLst>
              <a:gd name="adj" fmla="val 29694"/>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3200" b="1" dirty="0">
                <a:solidFill>
                  <a:schemeClr val="bg1"/>
                </a:solidFill>
                <a:effectLst>
                  <a:outerShdw blurRad="50800" dist="38100" dir="2700000" algn="tl" rotWithShape="0">
                    <a:prstClr val="black">
                      <a:alpha val="40000"/>
                    </a:prstClr>
                  </a:outerShdw>
                </a:effectLst>
                <a:latin typeface="+mn-ea"/>
              </a:rPr>
              <a:t>２</a:t>
            </a:r>
            <a:r>
              <a:rPr kumimoji="1" lang="ja-JP" altLang="en-US" sz="3200" b="1" dirty="0">
                <a:solidFill>
                  <a:schemeClr val="tx1">
                    <a:lumMod val="75000"/>
                    <a:lumOff val="25000"/>
                  </a:schemeClr>
                </a:solidFill>
                <a:effectLst>
                  <a:outerShdw blurRad="50800" dist="38100" dir="2700000" algn="tl" rotWithShape="0">
                    <a:prstClr val="black">
                      <a:alpha val="40000"/>
                    </a:prstClr>
                  </a:outerShdw>
                </a:effectLst>
                <a:latin typeface="+mn-ea"/>
              </a:rPr>
              <a:t>　危険に対する感受性や集中力の向上</a:t>
            </a:r>
          </a:p>
        </p:txBody>
      </p:sp>
      <p:sp>
        <p:nvSpPr>
          <p:cNvPr id="7" name="四角形: 角を丸くする 6">
            <a:extLst>
              <a:ext uri="{FF2B5EF4-FFF2-40B4-BE49-F238E27FC236}">
                <a16:creationId xmlns:a16="http://schemas.microsoft.com/office/drawing/2014/main" id="{A3782BD2-3003-E9FD-6E19-D59C625B61CC}"/>
              </a:ext>
            </a:extLst>
          </p:cNvPr>
          <p:cNvSpPr/>
          <p:nvPr/>
        </p:nvSpPr>
        <p:spPr>
          <a:xfrm>
            <a:off x="1089750" y="3656577"/>
            <a:ext cx="8011444" cy="1055711"/>
          </a:xfrm>
          <a:prstGeom prst="roundRect">
            <a:avLst>
              <a:gd name="adj" fmla="val 29694"/>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3200" b="1" dirty="0">
                <a:solidFill>
                  <a:schemeClr val="bg1"/>
                </a:solidFill>
                <a:effectLst>
                  <a:outerShdw blurRad="50800" dist="38100" dir="2700000" algn="tl" rotWithShape="0">
                    <a:prstClr val="black">
                      <a:alpha val="40000"/>
                    </a:prstClr>
                  </a:outerShdw>
                </a:effectLst>
                <a:latin typeface="+mn-ea"/>
              </a:rPr>
              <a:t>３</a:t>
            </a:r>
            <a:r>
              <a:rPr kumimoji="1" lang="ja-JP" altLang="en-US" sz="3200" b="1" dirty="0">
                <a:solidFill>
                  <a:schemeClr val="tx1">
                    <a:lumMod val="75000"/>
                    <a:lumOff val="25000"/>
                  </a:schemeClr>
                </a:solidFill>
                <a:effectLst>
                  <a:outerShdw blurRad="50800" dist="38100" dir="2700000" algn="tl" rotWithShape="0">
                    <a:prstClr val="black">
                      <a:alpha val="40000"/>
                    </a:prstClr>
                  </a:outerShdw>
                </a:effectLst>
                <a:latin typeface="+mn-ea"/>
              </a:rPr>
              <a:t>　問題解決力の向上</a:t>
            </a:r>
          </a:p>
        </p:txBody>
      </p:sp>
      <p:sp>
        <p:nvSpPr>
          <p:cNvPr id="19" name="四角形: 角を丸くする 18">
            <a:extLst>
              <a:ext uri="{FF2B5EF4-FFF2-40B4-BE49-F238E27FC236}">
                <a16:creationId xmlns:a16="http://schemas.microsoft.com/office/drawing/2014/main" id="{C65D23BD-7258-AEC5-4E48-5C6894577356}"/>
              </a:ext>
            </a:extLst>
          </p:cNvPr>
          <p:cNvSpPr/>
          <p:nvPr/>
        </p:nvSpPr>
        <p:spPr>
          <a:xfrm>
            <a:off x="1089750" y="4937933"/>
            <a:ext cx="8011444" cy="1055711"/>
          </a:xfrm>
          <a:prstGeom prst="roundRect">
            <a:avLst>
              <a:gd name="adj" fmla="val 29694"/>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3200" b="1" dirty="0">
                <a:solidFill>
                  <a:schemeClr val="bg1"/>
                </a:solidFill>
                <a:effectLst>
                  <a:outerShdw blurRad="50800" dist="38100" dir="2700000" algn="tl" rotWithShape="0">
                    <a:prstClr val="black">
                      <a:alpha val="40000"/>
                    </a:prstClr>
                  </a:outerShdw>
                </a:effectLst>
                <a:latin typeface="+mn-ea"/>
              </a:rPr>
              <a:t>４</a:t>
            </a:r>
            <a:r>
              <a:rPr kumimoji="1" lang="ja-JP" altLang="en-US" sz="3200" b="1" dirty="0">
                <a:solidFill>
                  <a:schemeClr val="tx1">
                    <a:lumMod val="75000"/>
                    <a:lumOff val="25000"/>
                  </a:schemeClr>
                </a:solidFill>
                <a:effectLst>
                  <a:outerShdw blurRad="50800" dist="38100" dir="2700000" algn="tl" rotWithShape="0">
                    <a:prstClr val="black">
                      <a:alpha val="40000"/>
                    </a:prstClr>
                  </a:outerShdw>
                </a:effectLst>
                <a:latin typeface="+mn-ea"/>
              </a:rPr>
              <a:t>　安全行動に対する実行力の向上</a:t>
            </a:r>
          </a:p>
        </p:txBody>
      </p:sp>
      <p:sp>
        <p:nvSpPr>
          <p:cNvPr id="10" name="四角形: 角を丸くする 9">
            <a:extLst>
              <a:ext uri="{FF2B5EF4-FFF2-40B4-BE49-F238E27FC236}">
                <a16:creationId xmlns:a16="http://schemas.microsoft.com/office/drawing/2014/main" id="{7CDE53EB-5E4C-7CDA-42D7-8301ADFAF4F4}"/>
              </a:ext>
            </a:extLst>
          </p:cNvPr>
          <p:cNvSpPr/>
          <p:nvPr/>
        </p:nvSpPr>
        <p:spPr>
          <a:xfrm>
            <a:off x="276708" y="205853"/>
            <a:ext cx="5160924"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3200" b="1" dirty="0">
                <a:solidFill>
                  <a:prstClr val="black"/>
                </a:solidFill>
                <a:latin typeface="Calibri" panose="020F0502020204030204"/>
                <a:ea typeface="游ゴシック" panose="020B0400000000000000" pitchFamily="50" charset="-128"/>
              </a:rPr>
              <a:t>ＫＹ</a:t>
            </a:r>
            <a:r>
              <a:rPr kumimoji="1" lang="en-US" altLang="ja-JP" sz="3200" b="1" dirty="0">
                <a:solidFill>
                  <a:prstClr val="black"/>
                </a:solidFill>
                <a:latin typeface="Calibri" panose="020F0502020204030204"/>
                <a:ea typeface="游ゴシック" panose="020B0400000000000000" pitchFamily="50" charset="-128"/>
              </a:rPr>
              <a:t>(</a:t>
            </a:r>
            <a:r>
              <a:rPr kumimoji="1" lang="ja-JP" altLang="en-US" sz="3200" b="1" dirty="0">
                <a:solidFill>
                  <a:prstClr val="black"/>
                </a:solidFill>
                <a:latin typeface="Calibri" panose="020F0502020204030204"/>
                <a:ea typeface="游ゴシック" panose="020B0400000000000000" pitchFamily="50" charset="-128"/>
              </a:rPr>
              <a:t>危険予知</a:t>
            </a:r>
            <a:r>
              <a:rPr kumimoji="1" lang="en-US" altLang="ja-JP" sz="3200" b="1" dirty="0">
                <a:solidFill>
                  <a:prstClr val="black"/>
                </a:solidFill>
                <a:latin typeface="Calibri" panose="020F0502020204030204"/>
                <a:ea typeface="游ゴシック" panose="020B0400000000000000" pitchFamily="50" charset="-128"/>
              </a:rPr>
              <a:t>)</a:t>
            </a:r>
            <a:r>
              <a:rPr kumimoji="1" lang="ja-JP" altLang="en-US" sz="3200" b="1" dirty="0">
                <a:solidFill>
                  <a:prstClr val="black"/>
                </a:solidFill>
                <a:latin typeface="Calibri" panose="020F0502020204030204"/>
                <a:ea typeface="游ゴシック" panose="020B0400000000000000" pitchFamily="50" charset="-128"/>
              </a:rPr>
              <a:t>活動とは</a:t>
            </a:r>
          </a:p>
        </p:txBody>
      </p:sp>
      <p:sp>
        <p:nvSpPr>
          <p:cNvPr id="11" name="正方形/長方形 10">
            <a:extLst>
              <a:ext uri="{FF2B5EF4-FFF2-40B4-BE49-F238E27FC236}">
                <a16:creationId xmlns:a16="http://schemas.microsoft.com/office/drawing/2014/main" id="{7E96A129-AA3C-7FCC-5AB9-A736274202F2}"/>
              </a:ext>
            </a:extLst>
          </p:cNvPr>
          <p:cNvSpPr/>
          <p:nvPr/>
        </p:nvSpPr>
        <p:spPr>
          <a:xfrm>
            <a:off x="0" y="109485"/>
            <a:ext cx="212673" cy="92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a:extLst>
              <a:ext uri="{FF2B5EF4-FFF2-40B4-BE49-F238E27FC236}">
                <a16:creationId xmlns:a16="http://schemas.microsoft.com/office/drawing/2014/main" id="{EF14FB79-3F0B-5365-391D-149D47E4A4F6}"/>
              </a:ext>
            </a:extLst>
          </p:cNvPr>
          <p:cNvGrpSpPr/>
          <p:nvPr/>
        </p:nvGrpSpPr>
        <p:grpSpPr>
          <a:xfrm>
            <a:off x="19049" y="6256041"/>
            <a:ext cx="3097201" cy="582873"/>
            <a:chOff x="19049" y="6256041"/>
            <a:chExt cx="3097201" cy="582873"/>
          </a:xfrm>
        </p:grpSpPr>
        <p:sp>
          <p:nvSpPr>
            <p:cNvPr id="16" name="テキスト ボックス 15">
              <a:extLst>
                <a:ext uri="{FF2B5EF4-FFF2-40B4-BE49-F238E27FC236}">
                  <a16:creationId xmlns:a16="http://schemas.microsoft.com/office/drawing/2014/main" id="{3F759874-5DFF-3465-C7FF-004920CE0ACF}"/>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7" name="図 16">
              <a:extLst>
                <a:ext uri="{FF2B5EF4-FFF2-40B4-BE49-F238E27FC236}">
                  <a16:creationId xmlns:a16="http://schemas.microsoft.com/office/drawing/2014/main" id="{4FA53897-3CA1-25B2-5537-2EE1DB35AF27}"/>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137074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E4CE599-B0E3-B23E-50C5-91B5433146E0}"/>
              </a:ext>
            </a:extLst>
          </p:cNvPr>
          <p:cNvSpPr/>
          <p:nvPr/>
        </p:nvSpPr>
        <p:spPr>
          <a:xfrm>
            <a:off x="0" y="1061807"/>
            <a:ext cx="9144000" cy="35101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6</a:t>
            </a:fld>
            <a:endParaRPr kumimoji="1" lang="ja-JP" altLang="en-US" dirty="0">
              <a:solidFill>
                <a:schemeClr val="tx1"/>
              </a:solidFill>
            </a:endParaRPr>
          </a:p>
        </p:txBody>
      </p:sp>
      <p:sp>
        <p:nvSpPr>
          <p:cNvPr id="9" name="四角形: 角を丸くする 8">
            <a:extLst>
              <a:ext uri="{FF2B5EF4-FFF2-40B4-BE49-F238E27FC236}">
                <a16:creationId xmlns:a16="http://schemas.microsoft.com/office/drawing/2014/main" id="{F4DBB6F6-EA83-E300-1FC2-A33C909AF017}"/>
              </a:ext>
            </a:extLst>
          </p:cNvPr>
          <p:cNvSpPr/>
          <p:nvPr/>
        </p:nvSpPr>
        <p:spPr>
          <a:xfrm>
            <a:off x="198965" y="1151128"/>
            <a:ext cx="2872152" cy="3177803"/>
          </a:xfrm>
          <a:prstGeom prst="roundRect">
            <a:avLst>
              <a:gd name="adj" fmla="val 1616"/>
            </a:avLst>
          </a:prstGeom>
          <a:noFill/>
          <a:ln w="381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kumimoji="1" lang="ja-JP" altLang="en-US" sz="2800" b="1" dirty="0">
              <a:solidFill>
                <a:schemeClr val="tx1"/>
              </a:solidFill>
            </a:endParaRPr>
          </a:p>
        </p:txBody>
      </p:sp>
      <p:sp>
        <p:nvSpPr>
          <p:cNvPr id="10" name="四角形: 角を丸くする 9">
            <a:extLst>
              <a:ext uri="{FF2B5EF4-FFF2-40B4-BE49-F238E27FC236}">
                <a16:creationId xmlns:a16="http://schemas.microsoft.com/office/drawing/2014/main" id="{B0D7F81B-1F26-44BA-8004-6CD5E2ED73BA}"/>
              </a:ext>
            </a:extLst>
          </p:cNvPr>
          <p:cNvSpPr/>
          <p:nvPr/>
        </p:nvSpPr>
        <p:spPr>
          <a:xfrm>
            <a:off x="3225520" y="1151129"/>
            <a:ext cx="2821854" cy="3177802"/>
          </a:xfrm>
          <a:prstGeom prst="roundRect">
            <a:avLst>
              <a:gd name="adj" fmla="val 1616"/>
            </a:avLst>
          </a:prstGeom>
          <a:noFill/>
          <a:ln w="381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kumimoji="1" lang="ja-JP" altLang="en-US" sz="2800" b="1" dirty="0">
              <a:solidFill>
                <a:schemeClr val="tx1"/>
              </a:solidFill>
            </a:endParaRPr>
          </a:p>
        </p:txBody>
      </p:sp>
      <p:sp>
        <p:nvSpPr>
          <p:cNvPr id="11" name="四角形: 角を丸くする 10">
            <a:extLst>
              <a:ext uri="{FF2B5EF4-FFF2-40B4-BE49-F238E27FC236}">
                <a16:creationId xmlns:a16="http://schemas.microsoft.com/office/drawing/2014/main" id="{5DC47662-DF6F-E3EB-6E5A-4A7831D1996C}"/>
              </a:ext>
            </a:extLst>
          </p:cNvPr>
          <p:cNvSpPr/>
          <p:nvPr/>
        </p:nvSpPr>
        <p:spPr>
          <a:xfrm>
            <a:off x="6201777" y="1151128"/>
            <a:ext cx="2821854" cy="3177802"/>
          </a:xfrm>
          <a:prstGeom prst="roundRect">
            <a:avLst>
              <a:gd name="adj" fmla="val 1616"/>
            </a:avLst>
          </a:prstGeom>
          <a:noFill/>
          <a:ln w="381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kumimoji="1" lang="ja-JP" altLang="en-US" sz="2800" b="1" dirty="0">
              <a:solidFill>
                <a:schemeClr val="tx1"/>
              </a:solidFill>
            </a:endParaRPr>
          </a:p>
        </p:txBody>
      </p:sp>
      <p:sp>
        <p:nvSpPr>
          <p:cNvPr id="12" name="四角形: 角を丸くする 11">
            <a:extLst>
              <a:ext uri="{FF2B5EF4-FFF2-40B4-BE49-F238E27FC236}">
                <a16:creationId xmlns:a16="http://schemas.microsoft.com/office/drawing/2014/main" id="{97EA91A3-DCE0-4E62-1D55-CBF911B588EF}"/>
              </a:ext>
            </a:extLst>
          </p:cNvPr>
          <p:cNvSpPr/>
          <p:nvPr/>
        </p:nvSpPr>
        <p:spPr>
          <a:xfrm>
            <a:off x="267329" y="1236363"/>
            <a:ext cx="2755257" cy="423208"/>
          </a:xfrm>
          <a:prstGeom prst="roundRect">
            <a:avLst>
              <a:gd name="adj" fmla="val 1048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kumimoji="1" lang="ja-JP" altLang="en-US" b="1" dirty="0">
                <a:ln w="0"/>
                <a:solidFill>
                  <a:schemeClr val="tx1"/>
                </a:solidFill>
              </a:rPr>
              <a:t>健康ＫＹ</a:t>
            </a:r>
          </a:p>
        </p:txBody>
      </p:sp>
      <p:sp>
        <p:nvSpPr>
          <p:cNvPr id="13" name="四角形: 角を丸くする 12">
            <a:extLst>
              <a:ext uri="{FF2B5EF4-FFF2-40B4-BE49-F238E27FC236}">
                <a16:creationId xmlns:a16="http://schemas.microsoft.com/office/drawing/2014/main" id="{9B7B33C0-ECFF-CD93-2412-A653394CBA49}"/>
              </a:ext>
            </a:extLst>
          </p:cNvPr>
          <p:cNvSpPr/>
          <p:nvPr/>
        </p:nvSpPr>
        <p:spPr>
          <a:xfrm>
            <a:off x="3291920" y="1236363"/>
            <a:ext cx="2675909" cy="423208"/>
          </a:xfrm>
          <a:prstGeom prst="roundRect">
            <a:avLst>
              <a:gd name="adj" fmla="val 1048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kumimoji="1" lang="ja-JP" altLang="en-US" b="1" dirty="0">
                <a:ln w="0"/>
                <a:solidFill>
                  <a:schemeClr val="tx1"/>
                </a:solidFill>
              </a:rPr>
              <a:t>グループＫＹ</a:t>
            </a:r>
          </a:p>
        </p:txBody>
      </p:sp>
      <p:sp>
        <p:nvSpPr>
          <p:cNvPr id="14" name="四角形: 角を丸くする 13">
            <a:extLst>
              <a:ext uri="{FF2B5EF4-FFF2-40B4-BE49-F238E27FC236}">
                <a16:creationId xmlns:a16="http://schemas.microsoft.com/office/drawing/2014/main" id="{B29CB6FB-D139-8C4B-D39B-5774B15FDCED}"/>
              </a:ext>
            </a:extLst>
          </p:cNvPr>
          <p:cNvSpPr/>
          <p:nvPr/>
        </p:nvSpPr>
        <p:spPr>
          <a:xfrm>
            <a:off x="6255924" y="1220865"/>
            <a:ext cx="2743258" cy="423208"/>
          </a:xfrm>
          <a:prstGeom prst="roundRect">
            <a:avLst>
              <a:gd name="adj" fmla="val 10485"/>
            </a:avLst>
          </a:prstGeom>
          <a:solidFill>
            <a:srgbClr val="BF9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kumimoji="1" lang="ja-JP" altLang="en-US" b="1" dirty="0">
                <a:ln w="0"/>
                <a:solidFill>
                  <a:schemeClr val="tx1"/>
                </a:solidFill>
              </a:rPr>
              <a:t>一人ＫＹ</a:t>
            </a:r>
          </a:p>
        </p:txBody>
      </p:sp>
      <p:sp>
        <p:nvSpPr>
          <p:cNvPr id="15" name="正方形/長方形 14">
            <a:extLst>
              <a:ext uri="{FF2B5EF4-FFF2-40B4-BE49-F238E27FC236}">
                <a16:creationId xmlns:a16="http://schemas.microsoft.com/office/drawing/2014/main" id="{D9982053-D53D-470C-B5DB-1CC0A0D345FA}"/>
              </a:ext>
            </a:extLst>
          </p:cNvPr>
          <p:cNvSpPr/>
          <p:nvPr/>
        </p:nvSpPr>
        <p:spPr>
          <a:xfrm>
            <a:off x="268516" y="1539744"/>
            <a:ext cx="2755256" cy="2789186"/>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400"/>
              </a:lnSpc>
            </a:pPr>
            <a:r>
              <a:rPr kumimoji="1" lang="ja-JP" altLang="en-US" sz="1600" b="1" dirty="0">
                <a:solidFill>
                  <a:schemeClr val="tx1">
                    <a:lumMod val="85000"/>
                    <a:lumOff val="15000"/>
                  </a:schemeClr>
                </a:solidFill>
              </a:rPr>
              <a:t>健康ＫＹは、作業開始前の安全ミーティングにおいて、作業員に対して、健康状態について問いかけ、短時間で心身の健康チェックを行うＫＹ活動。</a:t>
            </a:r>
          </a:p>
        </p:txBody>
      </p:sp>
      <p:sp>
        <p:nvSpPr>
          <p:cNvPr id="16" name="正方形/長方形 15">
            <a:extLst>
              <a:ext uri="{FF2B5EF4-FFF2-40B4-BE49-F238E27FC236}">
                <a16:creationId xmlns:a16="http://schemas.microsoft.com/office/drawing/2014/main" id="{5214EDA3-65F9-E258-8929-19781648B326}"/>
              </a:ext>
            </a:extLst>
          </p:cNvPr>
          <p:cNvSpPr/>
          <p:nvPr/>
        </p:nvSpPr>
        <p:spPr>
          <a:xfrm>
            <a:off x="3291920" y="1563132"/>
            <a:ext cx="2675909" cy="2754224"/>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400"/>
              </a:lnSpc>
            </a:pPr>
            <a:r>
              <a:rPr kumimoji="1" lang="ja-JP" altLang="en-US" sz="1600" b="1" dirty="0">
                <a:solidFill>
                  <a:schemeClr val="tx1">
                    <a:lumMod val="85000"/>
                    <a:lumOff val="15000"/>
                  </a:schemeClr>
                </a:solidFill>
              </a:rPr>
              <a:t>グループＫＹは、安全ミーティングの際、職長（リーダー）を中心にグループで、始業時、作業開始時・作業内容変更時など、その状況によって危険有害性に対応するためグループで行うＫＹ活動。</a:t>
            </a:r>
          </a:p>
        </p:txBody>
      </p:sp>
      <p:sp>
        <p:nvSpPr>
          <p:cNvPr id="17" name="正方形/長方形 16">
            <a:extLst>
              <a:ext uri="{FF2B5EF4-FFF2-40B4-BE49-F238E27FC236}">
                <a16:creationId xmlns:a16="http://schemas.microsoft.com/office/drawing/2014/main" id="{BD5FFF8A-3F7F-9C09-4B9A-0722942D9736}"/>
              </a:ext>
            </a:extLst>
          </p:cNvPr>
          <p:cNvSpPr/>
          <p:nvPr/>
        </p:nvSpPr>
        <p:spPr>
          <a:xfrm>
            <a:off x="6255924" y="1551557"/>
            <a:ext cx="2743258" cy="27657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400"/>
              </a:lnSpc>
            </a:pPr>
            <a:r>
              <a:rPr kumimoji="1" lang="ja-JP" altLang="en-US" sz="1600" b="1" dirty="0">
                <a:solidFill>
                  <a:schemeClr val="tx1">
                    <a:lumMod val="85000"/>
                    <a:lumOff val="15000"/>
                  </a:schemeClr>
                </a:solidFill>
              </a:rPr>
              <a:t>一人ＫＹは、一日中、一人作業になることが多い、作業員が、作業開始前に、実際の作業場所における作業内容ごとの危険有害性を排除・対策をする為、現地で行うＫＹ活動。</a:t>
            </a:r>
          </a:p>
        </p:txBody>
      </p:sp>
      <p:pic>
        <p:nvPicPr>
          <p:cNvPr id="18" name="図 17">
            <a:extLst>
              <a:ext uri="{FF2B5EF4-FFF2-40B4-BE49-F238E27FC236}">
                <a16:creationId xmlns:a16="http://schemas.microsoft.com/office/drawing/2014/main" id="{FB3B7E54-97B5-CC87-0B0C-D3F8403A65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961" b="98711" l="1556" r="95409">
                        <a14:foregroundMark x1="32218" y1="15126" x2="46537" y2="65826"/>
                        <a14:foregroundMark x1="46537" y1="65826" x2="43268" y2="85098"/>
                        <a14:foregroundMark x1="22879" y1="8571" x2="17276" y2="18655"/>
                        <a14:foregroundMark x1="17276" y1="18655" x2="17432" y2="34734"/>
                        <a14:foregroundMark x1="17432" y1="34734" x2="18988" y2="36583"/>
                        <a14:foregroundMark x1="18599" y1="3697" x2="31907" y2="7507"/>
                        <a14:foregroundMark x1="31907" y1="7507" x2="50973" y2="17871"/>
                        <a14:foregroundMark x1="50973" y1="17871" x2="65914" y2="40560"/>
                        <a14:foregroundMark x1="45837" y1="10196" x2="10506" y2="9300"/>
                        <a14:foregroundMark x1="10506" y1="9300" x2="4747" y2="18431"/>
                        <a14:foregroundMark x1="4747" y1="18431" x2="10428" y2="24762"/>
                        <a14:foregroundMark x1="10428" y1="24762" x2="11518" y2="27507"/>
                        <a14:foregroundMark x1="22490" y1="2969" x2="45759" y2="10812"/>
                        <a14:foregroundMark x1="45759" y1="10812" x2="52374" y2="15126"/>
                        <a14:foregroundMark x1="38054" y1="31653" x2="38755" y2="41961"/>
                        <a14:foregroundMark x1="53930" y1="36583" x2="31829" y2="38431"/>
                        <a14:foregroundMark x1="31829" y1="38431" x2="29650" y2="39160"/>
                        <a14:foregroundMark x1="50739" y1="27507" x2="51984" y2="34230"/>
                        <a14:foregroundMark x1="65914" y1="34006" x2="66304" y2="43081"/>
                        <a14:foregroundMark x1="66304" y1="43081" x2="63969" y2="45434"/>
                        <a14:foregroundMark x1="31907" y1="44762" x2="38755" y2="47059"/>
                        <a14:foregroundMark x1="68872" y1="37255" x2="60467" y2="47283"/>
                        <a14:foregroundMark x1="60467" y1="47283" x2="46848" y2="51036"/>
                        <a14:foregroundMark x1="51984" y1="47563" x2="45837" y2="44258"/>
                        <a14:foregroundMark x1="43891" y1="34006" x2="41634" y2="30980"/>
                        <a14:foregroundMark x1="88949" y1="45882" x2="82490" y2="47563"/>
                        <a14:foregroundMark x1="82490" y1="39384" x2="85136" y2="47675"/>
                        <a14:foregroundMark x1="85136" y1="47675" x2="92840" y2="49860"/>
                        <a14:foregroundMark x1="92218" y1="41232" x2="84436" y2="42857"/>
                        <a14:foregroundMark x1="93463" y1="43810" x2="88016" y2="45434"/>
                        <a14:foregroundMark x1="95409" y1="46611" x2="88949" y2="45882"/>
                        <a14:foregroundMark x1="50739" y1="67115" x2="58988" y2="71261"/>
                        <a14:foregroundMark x1="58988" y1="71261" x2="47471" y2="71261"/>
                        <a14:foregroundMark x1="47471" y1="71261" x2="46848" y2="70644"/>
                        <a14:foregroundMark x1="67860" y1="56190" x2="72763" y2="63193"/>
                        <a14:foregroundMark x1="72763" y1="63193" x2="72763" y2="63193"/>
                        <a14:foregroundMark x1="18833" y1="1961" x2="23969" y2="2689"/>
                        <a14:foregroundMark x1="18911" y1="69636" x2="22490" y2="74622"/>
                        <a14:foregroundMark x1="23035" y1="67619" x2="16420" y2="73669"/>
                        <a14:foregroundMark x1="16420" y1="73669" x2="21401" y2="77871"/>
                        <a14:foregroundMark x1="36732" y1="57087" x2="30117" y2="63305"/>
                        <a14:foregroundMark x1="30117" y1="63305" x2="30506" y2="63810"/>
                        <a14:foregroundMark x1="13385" y1="79048" x2="23424" y2="81569"/>
                        <a14:foregroundMark x1="23424" y1="81569" x2="23424" y2="81569"/>
                        <a14:foregroundMark x1="28405" y1="90700" x2="41089" y2="95406"/>
                        <a14:foregroundMark x1="41089" y1="95406" x2="41089" y2="95406"/>
                        <a14:foregroundMark x1="3658" y1="61905" x2="3658" y2="66387"/>
                        <a14:foregroundMark x1="3113" y1="14510" x2="1634" y2="23249"/>
                        <a14:foregroundMark x1="1634" y1="23249" x2="3113" y2="27619"/>
                        <a14:foregroundMark x1="12062" y1="77255" x2="12062" y2="77255"/>
                        <a14:foregroundMark x1="14008" y1="78375" x2="14008" y2="78375"/>
                        <a14:foregroundMark x1="31206" y1="98711" x2="31206" y2="98711"/>
                        <a14:backgroundMark x1="26848" y1="48852" x2="27393" y2="49300"/>
                        <a14:backgroundMark x1="28016" y1="49860" x2="28794" y2="50084"/>
                        <a14:backgroundMark x1="29416" y1="50252" x2="29027" y2="50084"/>
                        <a14:backgroundMark x1="45058" y1="91261" x2="45058" y2="91261"/>
                        <a14:backgroundMark x1="49105" y1="98431" x2="49105" y2="98431"/>
                        <a14:backgroundMark x1="51984" y1="98992" x2="51984" y2="98992"/>
                        <a14:backgroundMark x1="52918" y1="98824" x2="50973" y2="98543"/>
                        <a14:backgroundMark x1="52374" y1="98824" x2="53541" y2="98992"/>
                        <a14:backgroundMark x1="22412" y1="63473" x2="22412" y2="63473"/>
                        <a14:backgroundMark x1="67704" y1="76078" x2="67704" y2="76078"/>
                        <a14:backgroundMark x1="68171" y1="76583" x2="68171" y2="75798"/>
                        <a14:backgroundMark x1="15650" y1="78375" x2="13696" y2="77871"/>
                        <a14:backgroundMark x1="18911" y1="79216" x2="15650" y2="78375"/>
                      </a14:backgroundRemoval>
                    </a14:imgEffect>
                  </a14:imgLayer>
                </a14:imgProps>
              </a:ext>
              <a:ext uri="{28A0092B-C50C-407E-A947-70E740481C1C}">
                <a14:useLocalDpi xmlns:a14="http://schemas.microsoft.com/office/drawing/2010/main" val="0"/>
              </a:ext>
            </a:extLst>
          </a:blip>
          <a:stretch>
            <a:fillRect/>
          </a:stretch>
        </p:blipFill>
        <p:spPr>
          <a:xfrm>
            <a:off x="19050" y="3429000"/>
            <a:ext cx="1970798" cy="2737644"/>
          </a:xfrm>
          <a:prstGeom prst="rect">
            <a:avLst/>
          </a:prstGeom>
        </p:spPr>
      </p:pic>
      <p:sp>
        <p:nvSpPr>
          <p:cNvPr id="6" name="四角形: 角を丸くする 5">
            <a:extLst>
              <a:ext uri="{FF2B5EF4-FFF2-40B4-BE49-F238E27FC236}">
                <a16:creationId xmlns:a16="http://schemas.microsoft.com/office/drawing/2014/main" id="{FA59D56D-6EF5-3F13-CD51-5678C6A5BB33}"/>
              </a:ext>
            </a:extLst>
          </p:cNvPr>
          <p:cNvSpPr/>
          <p:nvPr/>
        </p:nvSpPr>
        <p:spPr>
          <a:xfrm>
            <a:off x="276708" y="205853"/>
            <a:ext cx="5160924"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3200" b="1" dirty="0">
                <a:solidFill>
                  <a:prstClr val="black"/>
                </a:solidFill>
                <a:latin typeface="Calibri" panose="020F0502020204030204"/>
                <a:ea typeface="游ゴシック" panose="020B0400000000000000" pitchFamily="50" charset="-128"/>
              </a:rPr>
              <a:t>ＫＹ</a:t>
            </a:r>
            <a:r>
              <a:rPr kumimoji="1" lang="en-US" altLang="ja-JP" sz="3200" b="1" dirty="0">
                <a:solidFill>
                  <a:prstClr val="black"/>
                </a:solidFill>
                <a:latin typeface="Calibri" panose="020F0502020204030204"/>
                <a:ea typeface="游ゴシック" panose="020B0400000000000000" pitchFamily="50" charset="-128"/>
              </a:rPr>
              <a:t>(</a:t>
            </a:r>
            <a:r>
              <a:rPr kumimoji="1" lang="ja-JP" altLang="en-US" sz="3200" b="1" dirty="0">
                <a:solidFill>
                  <a:prstClr val="black"/>
                </a:solidFill>
                <a:latin typeface="Calibri" panose="020F0502020204030204"/>
                <a:ea typeface="游ゴシック" panose="020B0400000000000000" pitchFamily="50" charset="-128"/>
              </a:rPr>
              <a:t>危険予知</a:t>
            </a:r>
            <a:r>
              <a:rPr kumimoji="1" lang="en-US" altLang="ja-JP" sz="3200" b="1" dirty="0">
                <a:solidFill>
                  <a:prstClr val="black"/>
                </a:solidFill>
                <a:latin typeface="Calibri" panose="020F0502020204030204"/>
                <a:ea typeface="游ゴシック" panose="020B0400000000000000" pitchFamily="50" charset="-128"/>
              </a:rPr>
              <a:t>)</a:t>
            </a:r>
            <a:r>
              <a:rPr kumimoji="1" lang="ja-JP" altLang="en-US" sz="3200" b="1" dirty="0">
                <a:solidFill>
                  <a:prstClr val="black"/>
                </a:solidFill>
                <a:latin typeface="Calibri" panose="020F0502020204030204"/>
                <a:ea typeface="游ゴシック" panose="020B0400000000000000" pitchFamily="50" charset="-128"/>
              </a:rPr>
              <a:t>活動とは</a:t>
            </a:r>
          </a:p>
        </p:txBody>
      </p:sp>
      <p:sp>
        <p:nvSpPr>
          <p:cNvPr id="7" name="正方形/長方形 6">
            <a:extLst>
              <a:ext uri="{FF2B5EF4-FFF2-40B4-BE49-F238E27FC236}">
                <a16:creationId xmlns:a16="http://schemas.microsoft.com/office/drawing/2014/main" id="{948366BF-B440-4D8C-5271-E94D98E3CD45}"/>
              </a:ext>
            </a:extLst>
          </p:cNvPr>
          <p:cNvSpPr/>
          <p:nvPr/>
        </p:nvSpPr>
        <p:spPr>
          <a:xfrm>
            <a:off x="0" y="109485"/>
            <a:ext cx="212673" cy="92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a:extLst>
              <a:ext uri="{FF2B5EF4-FFF2-40B4-BE49-F238E27FC236}">
                <a16:creationId xmlns:a16="http://schemas.microsoft.com/office/drawing/2014/main" id="{34B9C8E8-721E-18AC-B5B8-EE884225309C}"/>
              </a:ext>
            </a:extLst>
          </p:cNvPr>
          <p:cNvGrpSpPr/>
          <p:nvPr/>
        </p:nvGrpSpPr>
        <p:grpSpPr>
          <a:xfrm>
            <a:off x="19049" y="6256041"/>
            <a:ext cx="3097201" cy="582873"/>
            <a:chOff x="19049" y="6256041"/>
            <a:chExt cx="3097201" cy="582873"/>
          </a:xfrm>
        </p:grpSpPr>
        <p:sp>
          <p:nvSpPr>
            <p:cNvPr id="19" name="テキスト ボックス 18">
              <a:extLst>
                <a:ext uri="{FF2B5EF4-FFF2-40B4-BE49-F238E27FC236}">
                  <a16:creationId xmlns:a16="http://schemas.microsoft.com/office/drawing/2014/main" id="{5EDCBB62-F668-002F-D709-FE428E795C99}"/>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20" name="図 19">
              <a:extLst>
                <a:ext uri="{FF2B5EF4-FFF2-40B4-BE49-F238E27FC236}">
                  <a16:creationId xmlns:a16="http://schemas.microsoft.com/office/drawing/2014/main" id="{C21DF9E1-BFB9-B12C-493E-9DCAA36FFEFD}"/>
                </a:ext>
              </a:extLst>
            </p:cNvPr>
            <p:cNvPicPr>
              <a:picLocks noChangeAspect="1"/>
            </p:cNvPicPr>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161081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98725" y="123851"/>
            <a:ext cx="8946549" cy="661029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7</a:t>
            </a:fld>
            <a:endParaRPr kumimoji="1" lang="ja-JP" altLang="en-US" dirty="0">
              <a:solidFill>
                <a:schemeClr val="tx1"/>
              </a:solidFill>
            </a:endParaRPr>
          </a:p>
        </p:txBody>
      </p:sp>
      <p:sp>
        <p:nvSpPr>
          <p:cNvPr id="10" name="四角形: 角を丸くする 9">
            <a:extLst>
              <a:ext uri="{FF2B5EF4-FFF2-40B4-BE49-F238E27FC236}">
                <a16:creationId xmlns:a16="http://schemas.microsoft.com/office/drawing/2014/main" id="{29A92387-0D41-395B-569C-F451DF69923A}"/>
              </a:ext>
            </a:extLst>
          </p:cNvPr>
          <p:cNvSpPr/>
          <p:nvPr/>
        </p:nvSpPr>
        <p:spPr>
          <a:xfrm>
            <a:off x="357810" y="2379781"/>
            <a:ext cx="8428380" cy="2098435"/>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a:defRPr/>
            </a:pPr>
            <a:r>
              <a:rPr kumimoji="1" lang="ja-JP" altLang="en-US"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rPr>
              <a:t>一人ＫＹ活動について</a:t>
            </a:r>
            <a:endParaRPr kumimoji="1" lang="en-US" altLang="ja-JP" sz="4000" b="1" spc="600" dirty="0">
              <a:ln>
                <a:solidFill>
                  <a:schemeClr val="tx1">
                    <a:lumMod val="65000"/>
                    <a:lumOff val="35000"/>
                  </a:schemeClr>
                </a:solidFill>
              </a:ln>
              <a:solidFill>
                <a:schemeClr val="bg1"/>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6C819C9F-3633-AF4A-D529-4B2CB12A87C0}"/>
              </a:ext>
            </a:extLst>
          </p:cNvPr>
          <p:cNvGrpSpPr/>
          <p:nvPr/>
        </p:nvGrpSpPr>
        <p:grpSpPr>
          <a:xfrm>
            <a:off x="19049" y="6256041"/>
            <a:ext cx="3097201" cy="582873"/>
            <a:chOff x="19049" y="6256041"/>
            <a:chExt cx="3097201" cy="582873"/>
          </a:xfrm>
        </p:grpSpPr>
        <p:sp>
          <p:nvSpPr>
            <p:cNvPr id="6" name="テキスト ボックス 5">
              <a:extLst>
                <a:ext uri="{FF2B5EF4-FFF2-40B4-BE49-F238E27FC236}">
                  <a16:creationId xmlns:a16="http://schemas.microsoft.com/office/drawing/2014/main" id="{799C9E48-4F6B-8881-FB30-B0F8F1187204}"/>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8" name="図 7">
              <a:extLst>
                <a:ext uri="{FF2B5EF4-FFF2-40B4-BE49-F238E27FC236}">
                  <a16:creationId xmlns:a16="http://schemas.microsoft.com/office/drawing/2014/main" id="{9AABDDA9-4B13-07A0-E584-93DC0F0E6232}"/>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Tree>
    <p:extLst>
      <p:ext uri="{BB962C8B-B14F-4D97-AF65-F5344CB8AC3E}">
        <p14:creationId xmlns:p14="http://schemas.microsoft.com/office/powerpoint/2010/main" val="324773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8</a:t>
            </a:fld>
            <a:endParaRPr kumimoji="1" lang="ja-JP" altLang="en-US" dirty="0">
              <a:solidFill>
                <a:schemeClr val="tx1"/>
              </a:solidFill>
            </a:endParaRPr>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F1F58E4F-D99A-4153-8BF6-8DC2763ABF65}"/>
              </a:ext>
            </a:extLst>
          </p:cNvPr>
          <p:cNvSpPr/>
          <p:nvPr/>
        </p:nvSpPr>
        <p:spPr>
          <a:xfrm>
            <a:off x="513348" y="1185981"/>
            <a:ext cx="1820296" cy="4060717"/>
          </a:xfrm>
          <a:prstGeom prst="roundRect">
            <a:avLst>
              <a:gd name="adj" fmla="val 11459"/>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05D95DA1-FC5F-6AC4-84AB-E72AED2DF778}"/>
              </a:ext>
            </a:extLst>
          </p:cNvPr>
          <p:cNvSpPr/>
          <p:nvPr/>
        </p:nvSpPr>
        <p:spPr>
          <a:xfrm>
            <a:off x="693580" y="1372326"/>
            <a:ext cx="1431516" cy="1080000"/>
          </a:xfrm>
          <a:prstGeom prst="roundRect">
            <a:avLst>
              <a:gd name="adj" fmla="val 12016"/>
            </a:avLst>
          </a:prstGeom>
          <a:solidFill>
            <a:schemeClr val="accent2"/>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作業</a:t>
            </a:r>
            <a:endParaRPr kumimoji="1" lang="en-US" altLang="ja-JP" sz="28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方法</a:t>
            </a:r>
          </a:p>
        </p:txBody>
      </p:sp>
      <p:sp>
        <p:nvSpPr>
          <p:cNvPr id="16" name="四角形: 角を丸くする 15">
            <a:extLst>
              <a:ext uri="{FF2B5EF4-FFF2-40B4-BE49-F238E27FC236}">
                <a16:creationId xmlns:a16="http://schemas.microsoft.com/office/drawing/2014/main" id="{EED704DC-B1A6-DB3A-BEA1-64AD9EBD9214}"/>
              </a:ext>
            </a:extLst>
          </p:cNvPr>
          <p:cNvSpPr/>
          <p:nvPr/>
        </p:nvSpPr>
        <p:spPr>
          <a:xfrm>
            <a:off x="693580" y="2668610"/>
            <a:ext cx="1459831" cy="1080000"/>
          </a:xfrm>
          <a:prstGeom prst="roundRect">
            <a:avLst>
              <a:gd name="adj" fmla="val 12016"/>
            </a:avLst>
          </a:prstGeom>
          <a:solidFill>
            <a:schemeClr val="accent4">
              <a:lumMod val="60000"/>
              <a:lumOff val="40000"/>
            </a:schemeClr>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作業</a:t>
            </a:r>
            <a:endParaRPr kumimoji="1" lang="en-US" altLang="ja-JP" sz="28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環境</a:t>
            </a:r>
          </a:p>
        </p:txBody>
      </p:sp>
      <p:sp>
        <p:nvSpPr>
          <p:cNvPr id="17" name="四角形: 角を丸くする 16">
            <a:extLst>
              <a:ext uri="{FF2B5EF4-FFF2-40B4-BE49-F238E27FC236}">
                <a16:creationId xmlns:a16="http://schemas.microsoft.com/office/drawing/2014/main" id="{F1D4202F-611E-6E2C-2B7F-77343291D216}"/>
              </a:ext>
            </a:extLst>
          </p:cNvPr>
          <p:cNvSpPr/>
          <p:nvPr/>
        </p:nvSpPr>
        <p:spPr>
          <a:xfrm>
            <a:off x="693580" y="3966762"/>
            <a:ext cx="1459831" cy="1080000"/>
          </a:xfrm>
          <a:prstGeom prst="roundRect">
            <a:avLst>
              <a:gd name="adj" fmla="val 12016"/>
            </a:avLst>
          </a:prstGeom>
          <a:solidFill>
            <a:srgbClr val="92D050"/>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使用</a:t>
            </a:r>
            <a:endParaRPr kumimoji="1" lang="en-US" altLang="ja-JP" sz="2800" b="1"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solidFill>
                  <a:sysClr val="windowText" lastClr="000000"/>
                </a:solidFill>
                <a:latin typeface="HG丸ｺﾞｼｯｸM-PRO" panose="020F0600000000000000" pitchFamily="50" charset="-128"/>
                <a:ea typeface="HG丸ｺﾞｼｯｸM-PRO" panose="020F0600000000000000" pitchFamily="50" charset="-128"/>
              </a:rPr>
              <a:t>機械</a:t>
            </a:r>
            <a:endParaRPr kumimoji="1" lang="en-US" altLang="ja-JP" sz="28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2" name="矢印: 右 31">
            <a:extLst>
              <a:ext uri="{FF2B5EF4-FFF2-40B4-BE49-F238E27FC236}">
                <a16:creationId xmlns:a16="http://schemas.microsoft.com/office/drawing/2014/main" id="{2617A39B-C41B-1FB2-D9D5-D55B9AC70876}"/>
              </a:ext>
            </a:extLst>
          </p:cNvPr>
          <p:cNvSpPr/>
          <p:nvPr/>
        </p:nvSpPr>
        <p:spPr>
          <a:xfrm>
            <a:off x="2333644" y="4025370"/>
            <a:ext cx="4002988" cy="976598"/>
          </a:xfrm>
          <a:prstGeom prst="rightArrow">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16B9A9DA-E370-77DC-E042-F4846E8C41BB}"/>
              </a:ext>
            </a:extLst>
          </p:cNvPr>
          <p:cNvSpPr/>
          <p:nvPr/>
        </p:nvSpPr>
        <p:spPr>
          <a:xfrm>
            <a:off x="2619300" y="3561184"/>
            <a:ext cx="3064905" cy="1904970"/>
          </a:xfrm>
          <a:prstGeom prst="roundRect">
            <a:avLst>
              <a:gd name="adj" fmla="val 12016"/>
            </a:avLst>
          </a:prstGeom>
          <a:solidFill>
            <a:schemeClr val="bg1">
              <a:lumMod val="75000"/>
            </a:schemeClr>
          </a:solidFill>
          <a:ln w="57150">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b="1" dirty="0">
                <a:ln>
                  <a:solidFill>
                    <a:schemeClr val="tx1">
                      <a:lumMod val="75000"/>
                      <a:lumOff val="25000"/>
                    </a:schemeClr>
                  </a:solidFill>
                </a:ln>
                <a:solidFill>
                  <a:sysClr val="windowText" lastClr="000000"/>
                </a:solidFill>
                <a:latin typeface="HG丸ｺﾞｼｯｸM-PRO" panose="020F0600000000000000" pitchFamily="50" charset="-128"/>
                <a:ea typeface="HG丸ｺﾞｼｯｸM-PRO" panose="020F0600000000000000" pitchFamily="50" charset="-128"/>
              </a:rPr>
              <a:t>一人</a:t>
            </a:r>
            <a:r>
              <a:rPr kumimoji="1" lang="en-US" altLang="ja-JP" sz="2800" b="1" dirty="0">
                <a:ln>
                  <a:solidFill>
                    <a:schemeClr val="tx1">
                      <a:lumMod val="75000"/>
                      <a:lumOff val="25000"/>
                    </a:schemeClr>
                  </a:solidFill>
                </a:ln>
                <a:solidFill>
                  <a:sysClr val="windowText" lastClr="000000"/>
                </a:solidFill>
                <a:latin typeface="HG丸ｺﾞｼｯｸM-PRO" panose="020F0600000000000000" pitchFamily="50" charset="-128"/>
                <a:ea typeface="HG丸ｺﾞｼｯｸM-PRO" panose="020F0600000000000000" pitchFamily="50" charset="-128"/>
              </a:rPr>
              <a:t>KY</a:t>
            </a:r>
            <a:r>
              <a:rPr kumimoji="1" lang="ja-JP" altLang="en-US" sz="2800" b="1" dirty="0">
                <a:ln>
                  <a:solidFill>
                    <a:schemeClr val="tx1">
                      <a:lumMod val="75000"/>
                      <a:lumOff val="25000"/>
                    </a:schemeClr>
                  </a:solidFill>
                </a:ln>
                <a:solidFill>
                  <a:sysClr val="windowText" lastClr="000000"/>
                </a:solidFill>
                <a:latin typeface="HG丸ｺﾞｼｯｸM-PRO" panose="020F0600000000000000" pitchFamily="50" charset="-128"/>
                <a:ea typeface="HG丸ｺﾞｼｯｸM-PRO" panose="020F0600000000000000" pitchFamily="50" charset="-128"/>
              </a:rPr>
              <a:t>による</a:t>
            </a:r>
            <a:endParaRPr kumimoji="1" lang="en-US" altLang="ja-JP" sz="2800" b="1" dirty="0">
              <a:ln>
                <a:solidFill>
                  <a:schemeClr val="tx1">
                    <a:lumMod val="75000"/>
                    <a:lumOff val="25000"/>
                  </a:schemeClr>
                </a:solidFill>
              </a:ln>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a:ln>
                  <a:solidFill>
                    <a:schemeClr val="tx1">
                      <a:lumMod val="75000"/>
                      <a:lumOff val="25000"/>
                    </a:schemeClr>
                  </a:solidFill>
                </a:ln>
                <a:solidFill>
                  <a:sysClr val="windowText" lastClr="000000"/>
                </a:solidFill>
                <a:latin typeface="HG丸ｺﾞｼｯｸM-PRO" panose="020F0600000000000000" pitchFamily="50" charset="-128"/>
                <a:ea typeface="HG丸ｺﾞｼｯｸM-PRO" panose="020F0600000000000000" pitchFamily="50" charset="-128"/>
              </a:rPr>
              <a:t>安全確認の実施</a:t>
            </a:r>
            <a:endParaRPr kumimoji="1" lang="en-US" altLang="ja-JP" sz="2800" b="1" dirty="0">
              <a:ln>
                <a:solidFill>
                  <a:schemeClr val="tx1">
                    <a:lumMod val="75000"/>
                    <a:lumOff val="25000"/>
                  </a:schemeClr>
                </a:solidFill>
              </a:ln>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3" name="四角形: 角を丸くする 32">
            <a:extLst>
              <a:ext uri="{FF2B5EF4-FFF2-40B4-BE49-F238E27FC236}">
                <a16:creationId xmlns:a16="http://schemas.microsoft.com/office/drawing/2014/main" id="{80DD2D4E-3DD1-F805-E76C-8E7D43CAA58F}"/>
              </a:ext>
            </a:extLst>
          </p:cNvPr>
          <p:cNvSpPr/>
          <p:nvPr/>
        </p:nvSpPr>
        <p:spPr>
          <a:xfrm>
            <a:off x="6336632" y="2935310"/>
            <a:ext cx="2491624" cy="3237559"/>
          </a:xfrm>
          <a:prstGeom prst="roundRect">
            <a:avLst>
              <a:gd name="adj" fmla="val 8240"/>
            </a:avLst>
          </a:prstGeom>
          <a:noFill/>
          <a:ln w="76200">
            <a:solidFill>
              <a:srgbClr val="4F8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四角形: 角を丸くする 33">
            <a:extLst>
              <a:ext uri="{FF2B5EF4-FFF2-40B4-BE49-F238E27FC236}">
                <a16:creationId xmlns:a16="http://schemas.microsoft.com/office/drawing/2014/main" id="{D126DD1F-846D-A803-2397-259AD153357C}"/>
              </a:ext>
            </a:extLst>
          </p:cNvPr>
          <p:cNvSpPr/>
          <p:nvPr/>
        </p:nvSpPr>
        <p:spPr>
          <a:xfrm>
            <a:off x="6476145" y="3376534"/>
            <a:ext cx="2194759" cy="809228"/>
          </a:xfrm>
          <a:prstGeom prst="roundRect">
            <a:avLst>
              <a:gd name="adj" fmla="val 12016"/>
            </a:avLst>
          </a:prstGeom>
          <a:solidFill>
            <a:schemeClr val="accent2"/>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危険のリスク</a:t>
            </a:r>
            <a:endParaRPr kumimoji="1" lang="en-US" altLang="ja-JP" sz="2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排除</a:t>
            </a:r>
            <a:endParaRPr kumimoji="1" lang="en-US" altLang="ja-JP" sz="2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5" name="四角形: 角を丸くする 34">
            <a:extLst>
              <a:ext uri="{FF2B5EF4-FFF2-40B4-BE49-F238E27FC236}">
                <a16:creationId xmlns:a16="http://schemas.microsoft.com/office/drawing/2014/main" id="{4491A08C-2939-8D6F-DF3A-AE6BE4805E48}"/>
              </a:ext>
            </a:extLst>
          </p:cNvPr>
          <p:cNvSpPr/>
          <p:nvPr/>
        </p:nvSpPr>
        <p:spPr>
          <a:xfrm>
            <a:off x="6480905" y="4287010"/>
            <a:ext cx="2185238" cy="809228"/>
          </a:xfrm>
          <a:prstGeom prst="roundRect">
            <a:avLst>
              <a:gd name="adj" fmla="val 9942"/>
            </a:avLst>
          </a:prstGeom>
          <a:solidFill>
            <a:schemeClr val="accent4">
              <a:lumMod val="60000"/>
              <a:lumOff val="40000"/>
            </a:schemeClr>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ヒューマンエラー防止</a:t>
            </a:r>
            <a:endParaRPr kumimoji="1" lang="en-US" altLang="ja-JP"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6" name="四角形: 角を丸くする 35">
            <a:extLst>
              <a:ext uri="{FF2B5EF4-FFF2-40B4-BE49-F238E27FC236}">
                <a16:creationId xmlns:a16="http://schemas.microsoft.com/office/drawing/2014/main" id="{2F82CE65-37C5-6A8D-DC86-5CA2D629BDF4}"/>
              </a:ext>
            </a:extLst>
          </p:cNvPr>
          <p:cNvSpPr/>
          <p:nvPr/>
        </p:nvSpPr>
        <p:spPr>
          <a:xfrm>
            <a:off x="6488551" y="5197486"/>
            <a:ext cx="2187786" cy="861083"/>
          </a:xfrm>
          <a:prstGeom prst="roundRect">
            <a:avLst>
              <a:gd name="adj" fmla="val 11395"/>
            </a:avLst>
          </a:prstGeom>
          <a:solidFill>
            <a:srgbClr val="92D050"/>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安全意識向上</a:t>
            </a:r>
            <a:endParaRPr kumimoji="1" lang="en-US" altLang="ja-JP" sz="2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7" name="四角形: 角を丸くする 36">
            <a:extLst>
              <a:ext uri="{FF2B5EF4-FFF2-40B4-BE49-F238E27FC236}">
                <a16:creationId xmlns:a16="http://schemas.microsoft.com/office/drawing/2014/main" id="{58BE848A-0B05-BA5C-1A10-0ECC1C2EAB0B}"/>
              </a:ext>
            </a:extLst>
          </p:cNvPr>
          <p:cNvSpPr/>
          <p:nvPr/>
        </p:nvSpPr>
        <p:spPr>
          <a:xfrm>
            <a:off x="6442867" y="1051869"/>
            <a:ext cx="2187785" cy="1373509"/>
          </a:xfrm>
          <a:prstGeom prst="roundRect">
            <a:avLst>
              <a:gd name="adj" fmla="val 12016"/>
            </a:avLst>
          </a:prstGeom>
          <a:solidFill>
            <a:srgbClr val="FF5050">
              <a:alpha val="67059"/>
            </a:srgbClr>
          </a:solid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労働災害</a:t>
            </a:r>
            <a:endParaRPr kumimoji="1" lang="en-US" altLang="ja-JP" sz="2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リスク増</a:t>
            </a:r>
            <a:endParaRPr kumimoji="1" lang="en-US" altLang="ja-JP" sz="2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9" name="矢印: 右 38">
            <a:extLst>
              <a:ext uri="{FF2B5EF4-FFF2-40B4-BE49-F238E27FC236}">
                <a16:creationId xmlns:a16="http://schemas.microsoft.com/office/drawing/2014/main" id="{94210DD8-53B2-1337-4744-AA6E1024B66F}"/>
              </a:ext>
            </a:extLst>
          </p:cNvPr>
          <p:cNvSpPr/>
          <p:nvPr/>
        </p:nvSpPr>
        <p:spPr>
          <a:xfrm>
            <a:off x="2363983" y="1272586"/>
            <a:ext cx="4002988" cy="976598"/>
          </a:xfrm>
          <a:prstGeom prst="rightArrow">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4F916900-C7B2-FB23-0F93-02C232CE9DBE}"/>
              </a:ext>
            </a:extLst>
          </p:cNvPr>
          <p:cNvSpPr/>
          <p:nvPr/>
        </p:nvSpPr>
        <p:spPr>
          <a:xfrm>
            <a:off x="2619300" y="1137715"/>
            <a:ext cx="3064905" cy="1256686"/>
          </a:xfrm>
          <a:prstGeom prst="roundRect">
            <a:avLst>
              <a:gd name="adj" fmla="val 12016"/>
            </a:avLst>
          </a:prstGeom>
          <a:solidFill>
            <a:schemeClr val="bg1">
              <a:lumMod val="75000"/>
            </a:schemeClr>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b="1" dirty="0">
                <a:ln>
                  <a:solidFill>
                    <a:schemeClr val="tx1">
                      <a:lumMod val="65000"/>
                      <a:lumOff val="35000"/>
                    </a:schemeClr>
                  </a:solidFill>
                </a:ln>
                <a:solidFill>
                  <a:sysClr val="windowText" lastClr="000000"/>
                </a:solidFill>
                <a:latin typeface="HG丸ｺﾞｼｯｸM-PRO" panose="020F0600000000000000" pitchFamily="50" charset="-128"/>
                <a:ea typeface="HG丸ｺﾞｼｯｸM-PRO" panose="020F0600000000000000" pitchFamily="50" charset="-128"/>
              </a:rPr>
              <a:t>安全確認の不足</a:t>
            </a:r>
            <a:endParaRPr kumimoji="1" lang="en-US" altLang="ja-JP" sz="2800" b="1" dirty="0">
              <a:ln>
                <a:solidFill>
                  <a:schemeClr val="tx1">
                    <a:lumMod val="65000"/>
                    <a:lumOff val="35000"/>
                  </a:schemeClr>
                </a:solidFill>
              </a:ln>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719AF67E-55BE-F7E4-1D26-B2A26EFA69F5}"/>
              </a:ext>
            </a:extLst>
          </p:cNvPr>
          <p:cNvSpPr/>
          <p:nvPr/>
        </p:nvSpPr>
        <p:spPr>
          <a:xfrm>
            <a:off x="276707" y="292937"/>
            <a:ext cx="8229117"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585">
              <a:defRPr/>
            </a:pPr>
            <a:r>
              <a:rPr kumimoji="1" lang="ja-JP" altLang="en-US" sz="3200" b="1" dirty="0">
                <a:solidFill>
                  <a:prstClr val="black"/>
                </a:solidFill>
                <a:latin typeface="Calibri" panose="020F0502020204030204"/>
                <a:ea typeface="游ゴシック" panose="020B0400000000000000" pitchFamily="50" charset="-128"/>
              </a:rPr>
              <a:t>一人ＫＹ活動について</a:t>
            </a:r>
          </a:p>
        </p:txBody>
      </p:sp>
      <p:grpSp>
        <p:nvGrpSpPr>
          <p:cNvPr id="6" name="グループ化 5">
            <a:extLst>
              <a:ext uri="{FF2B5EF4-FFF2-40B4-BE49-F238E27FC236}">
                <a16:creationId xmlns:a16="http://schemas.microsoft.com/office/drawing/2014/main" id="{F7B6C0DB-E1AD-771E-489C-810B551DEC61}"/>
              </a:ext>
            </a:extLst>
          </p:cNvPr>
          <p:cNvGrpSpPr/>
          <p:nvPr/>
        </p:nvGrpSpPr>
        <p:grpSpPr>
          <a:xfrm>
            <a:off x="19049" y="6256041"/>
            <a:ext cx="3097201" cy="582873"/>
            <a:chOff x="19049" y="6256041"/>
            <a:chExt cx="3097201" cy="582873"/>
          </a:xfrm>
        </p:grpSpPr>
        <p:sp>
          <p:nvSpPr>
            <p:cNvPr id="10" name="テキスト ボックス 9">
              <a:extLst>
                <a:ext uri="{FF2B5EF4-FFF2-40B4-BE49-F238E27FC236}">
                  <a16:creationId xmlns:a16="http://schemas.microsoft.com/office/drawing/2014/main" id="{CD77992C-5FB4-9F50-C10B-2C61B49B48F6}"/>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11" name="図 10">
              <a:extLst>
                <a:ext uri="{FF2B5EF4-FFF2-40B4-BE49-F238E27FC236}">
                  <a16:creationId xmlns:a16="http://schemas.microsoft.com/office/drawing/2014/main" id="{F4A1478A-294D-CA78-E0AB-1F8EC07F51A2}"/>
                </a:ext>
              </a:extLst>
            </p:cNvPr>
            <p:cNvPicPr>
              <a:picLocks noChangeAspect="1"/>
            </p:cNvPicPr>
            <p:nvPr/>
          </p:nvPicPr>
          <p:blipFill>
            <a:blip r:embed="rId3">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
        <p:nvSpPr>
          <p:cNvPr id="26" name="四角形: 角を丸くする 25">
            <a:extLst>
              <a:ext uri="{FF2B5EF4-FFF2-40B4-BE49-F238E27FC236}">
                <a16:creationId xmlns:a16="http://schemas.microsoft.com/office/drawing/2014/main" id="{CFED7921-3CA8-5462-5FFA-22C4CA557D89}"/>
              </a:ext>
            </a:extLst>
          </p:cNvPr>
          <p:cNvSpPr/>
          <p:nvPr/>
        </p:nvSpPr>
        <p:spPr>
          <a:xfrm>
            <a:off x="3180925" y="3262917"/>
            <a:ext cx="1941653" cy="591113"/>
          </a:xfrm>
          <a:prstGeom prst="roundRect">
            <a:avLst>
              <a:gd name="adj" fmla="val 12016"/>
            </a:avLst>
          </a:prstGeom>
          <a:solidFill>
            <a:srgbClr val="FFC000"/>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作業開始直前</a:t>
            </a:r>
            <a:endParaRPr kumimoji="1" lang="en-US" altLang="ja-JP" sz="2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A2BEC341-0872-7D59-95B3-5305F96B994E}"/>
              </a:ext>
            </a:extLst>
          </p:cNvPr>
          <p:cNvSpPr/>
          <p:nvPr/>
        </p:nvSpPr>
        <p:spPr>
          <a:xfrm>
            <a:off x="6559979" y="2604865"/>
            <a:ext cx="1941653" cy="664009"/>
          </a:xfrm>
          <a:prstGeom prst="roundRect">
            <a:avLst>
              <a:gd name="adj" fmla="val 12016"/>
            </a:avLst>
          </a:prstGeom>
          <a:solidFill>
            <a:srgbClr val="4F845B"/>
          </a:solidFill>
          <a:ln w="38100">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労働災害</a:t>
            </a:r>
            <a:endParaRPr kumimoji="1"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リスク減</a:t>
            </a:r>
            <a:endParaRPr kumimoji="1" lang="en-US" altLang="ja-JP" sz="20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381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2B8A41F-BBAB-0258-4035-FDC7D2356155}"/>
              </a:ext>
            </a:extLst>
          </p:cNvPr>
          <p:cNvSpPr/>
          <p:nvPr/>
        </p:nvSpPr>
        <p:spPr>
          <a:xfrm>
            <a:off x="19050" y="6224306"/>
            <a:ext cx="9108000" cy="591113"/>
          </a:xfrm>
          <a:prstGeom prst="rect">
            <a:avLst/>
          </a:prstGeom>
          <a:solidFill>
            <a:srgbClr val="F3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58D46617-065E-E31D-F400-34158F8F434F}"/>
              </a:ext>
            </a:extLst>
          </p:cNvPr>
          <p:cNvSpPr>
            <a:spLocks noGrp="1"/>
          </p:cNvSpPr>
          <p:nvPr>
            <p:ph type="sldNum" sz="quarter" idx="12"/>
          </p:nvPr>
        </p:nvSpPr>
        <p:spPr>
          <a:xfrm>
            <a:off x="7067550" y="6450294"/>
            <a:ext cx="2057400" cy="365125"/>
          </a:xfrm>
        </p:spPr>
        <p:txBody>
          <a:bodyPr/>
          <a:lstStyle/>
          <a:p>
            <a:fld id="{E07457C6-C696-4553-9E75-847C685E91CC}" type="slidenum">
              <a:rPr kumimoji="1" lang="ja-JP" altLang="en-US" smtClean="0">
                <a:solidFill>
                  <a:schemeClr val="tx1"/>
                </a:solidFill>
              </a:rPr>
              <a:t>9</a:t>
            </a:fld>
            <a:endParaRPr kumimoji="1" lang="ja-JP" altLang="en-US" dirty="0">
              <a:solidFill>
                <a:schemeClr val="tx1"/>
              </a:solidFill>
            </a:endParaRPr>
          </a:p>
        </p:txBody>
      </p:sp>
      <p:sp>
        <p:nvSpPr>
          <p:cNvPr id="3" name="四角形: 角を丸くする 2">
            <a:extLst>
              <a:ext uri="{FF2B5EF4-FFF2-40B4-BE49-F238E27FC236}">
                <a16:creationId xmlns:a16="http://schemas.microsoft.com/office/drawing/2014/main" id="{E658E394-D98F-8BBE-C404-CBE71974AA54}"/>
              </a:ext>
            </a:extLst>
          </p:cNvPr>
          <p:cNvSpPr/>
          <p:nvPr/>
        </p:nvSpPr>
        <p:spPr>
          <a:xfrm>
            <a:off x="3342284" y="1654790"/>
            <a:ext cx="5686419" cy="4190458"/>
          </a:xfrm>
          <a:prstGeom prst="roundRect">
            <a:avLst>
              <a:gd name="adj" fmla="val 1131"/>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5CCBCD00-7097-0134-238A-BF83819057F4}"/>
              </a:ext>
            </a:extLst>
          </p:cNvPr>
          <p:cNvSpPr/>
          <p:nvPr/>
        </p:nvSpPr>
        <p:spPr>
          <a:xfrm>
            <a:off x="0" y="109485"/>
            <a:ext cx="212673" cy="92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a:extLst>
              <a:ext uri="{FF2B5EF4-FFF2-40B4-BE49-F238E27FC236}">
                <a16:creationId xmlns:a16="http://schemas.microsoft.com/office/drawing/2014/main" id="{91FCCE27-FD82-BCFB-FBEC-1CC4E4527AC7}"/>
              </a:ext>
            </a:extLst>
          </p:cNvPr>
          <p:cNvPicPr>
            <a:picLocks noChangeAspect="1"/>
          </p:cNvPicPr>
          <p:nvPr/>
        </p:nvPicPr>
        <p:blipFill>
          <a:blip r:embed="rId3"/>
          <a:stretch>
            <a:fillRect/>
          </a:stretch>
        </p:blipFill>
        <p:spPr>
          <a:xfrm>
            <a:off x="3521763" y="1891650"/>
            <a:ext cx="5622237" cy="3858398"/>
          </a:xfrm>
          <a:prstGeom prst="rect">
            <a:avLst/>
          </a:prstGeom>
        </p:spPr>
      </p:pic>
      <p:sp>
        <p:nvSpPr>
          <p:cNvPr id="25" name="四角形: 角を丸くする 24">
            <a:extLst>
              <a:ext uri="{FF2B5EF4-FFF2-40B4-BE49-F238E27FC236}">
                <a16:creationId xmlns:a16="http://schemas.microsoft.com/office/drawing/2014/main" id="{59F72491-DA20-BDF7-F050-8710CDC98E90}"/>
              </a:ext>
            </a:extLst>
          </p:cNvPr>
          <p:cNvSpPr/>
          <p:nvPr/>
        </p:nvSpPr>
        <p:spPr>
          <a:xfrm>
            <a:off x="4081211" y="5347813"/>
            <a:ext cx="4272745" cy="519110"/>
          </a:xfrm>
          <a:prstGeom prst="roundRect">
            <a:avLst>
              <a:gd name="adj" fmla="val 12016"/>
            </a:avLst>
          </a:prstGeom>
          <a:solidFill>
            <a:srgbClr val="4F845B"/>
          </a:solidFill>
          <a:ln w="38100">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新規入場時教育等</a:t>
            </a:r>
            <a:endParaRPr kumimoji="1" lang="en-US" altLang="ja-JP"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DF051AA1-569B-8A02-EAE6-2ED8A975A2A1}"/>
              </a:ext>
            </a:extLst>
          </p:cNvPr>
          <p:cNvSpPr/>
          <p:nvPr/>
        </p:nvSpPr>
        <p:spPr>
          <a:xfrm>
            <a:off x="470314" y="1319988"/>
            <a:ext cx="266665" cy="798215"/>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F0096BE9-81DF-8710-0996-EB9E9DB3E713}"/>
              </a:ext>
            </a:extLst>
          </p:cNvPr>
          <p:cNvSpPr/>
          <p:nvPr/>
        </p:nvSpPr>
        <p:spPr>
          <a:xfrm>
            <a:off x="366667" y="1201689"/>
            <a:ext cx="5045919" cy="1054800"/>
          </a:xfrm>
          <a:prstGeom prst="roundRect">
            <a:avLst>
              <a:gd name="adj" fmla="val 0"/>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800" b="1" dirty="0">
                <a:solidFill>
                  <a:schemeClr val="bg1"/>
                </a:solidFill>
                <a:effectLst>
                  <a:outerShdw blurRad="50800" dist="38100" dir="2700000" algn="tl" rotWithShape="0">
                    <a:prstClr val="black">
                      <a:alpha val="40000"/>
                    </a:prstClr>
                  </a:outerShdw>
                </a:effectLst>
                <a:latin typeface="+mn-ea"/>
              </a:rPr>
              <a:t>　 </a:t>
            </a:r>
            <a:r>
              <a:rPr kumimoji="1" lang="ja-JP" altLang="en-US" sz="2800" b="1" dirty="0">
                <a:solidFill>
                  <a:srgbClr val="4F845B"/>
                </a:solidFill>
                <a:effectLst>
                  <a:outerShdw blurRad="50800" dist="38100" dir="2700000" algn="tl" rotWithShape="0">
                    <a:prstClr val="black">
                      <a:alpha val="40000"/>
                    </a:prstClr>
                  </a:outerShdw>
                </a:effectLst>
                <a:latin typeface="+mn-ea"/>
              </a:rPr>
              <a:t>一人ＫＹの考え方</a:t>
            </a:r>
          </a:p>
        </p:txBody>
      </p:sp>
      <p:sp>
        <p:nvSpPr>
          <p:cNvPr id="30" name="正方形/長方形 29">
            <a:extLst>
              <a:ext uri="{FF2B5EF4-FFF2-40B4-BE49-F238E27FC236}">
                <a16:creationId xmlns:a16="http://schemas.microsoft.com/office/drawing/2014/main" id="{E834FD67-2B07-8BAD-44B4-96F73D39A590}"/>
              </a:ext>
            </a:extLst>
          </p:cNvPr>
          <p:cNvSpPr/>
          <p:nvPr/>
        </p:nvSpPr>
        <p:spPr>
          <a:xfrm>
            <a:off x="470314" y="2192075"/>
            <a:ext cx="266665" cy="798215"/>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B2FAA04B-7F19-AABD-A239-D7684AC2BFF3}"/>
              </a:ext>
            </a:extLst>
          </p:cNvPr>
          <p:cNvSpPr/>
          <p:nvPr/>
        </p:nvSpPr>
        <p:spPr>
          <a:xfrm>
            <a:off x="366667" y="2073776"/>
            <a:ext cx="5045919" cy="1054800"/>
          </a:xfrm>
          <a:prstGeom prst="roundRect">
            <a:avLst>
              <a:gd name="adj" fmla="val 0"/>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800" b="1" dirty="0">
                <a:solidFill>
                  <a:schemeClr val="tx1">
                    <a:lumMod val="75000"/>
                    <a:lumOff val="25000"/>
                  </a:schemeClr>
                </a:solidFill>
                <a:effectLst>
                  <a:outerShdw blurRad="50800" dist="38100" dir="2700000" algn="tl" rotWithShape="0">
                    <a:prstClr val="black">
                      <a:alpha val="40000"/>
                    </a:prstClr>
                  </a:outerShdw>
                </a:effectLst>
                <a:latin typeface="+mn-ea"/>
              </a:rPr>
              <a:t>　 </a:t>
            </a:r>
            <a:r>
              <a:rPr kumimoji="1" lang="ja-JP" altLang="en-US" sz="2800" b="1" dirty="0">
                <a:solidFill>
                  <a:srgbClr val="4F845B"/>
                </a:solidFill>
                <a:effectLst>
                  <a:outerShdw blurRad="50800" dist="38100" dir="2700000" algn="tl" rotWithShape="0">
                    <a:prstClr val="black">
                      <a:alpha val="40000"/>
                    </a:prstClr>
                  </a:outerShdw>
                </a:effectLst>
                <a:latin typeface="+mn-ea"/>
              </a:rPr>
              <a:t>一人ＫＹの特徴</a:t>
            </a:r>
          </a:p>
        </p:txBody>
      </p:sp>
      <p:sp>
        <p:nvSpPr>
          <p:cNvPr id="32" name="正方形/長方形 31">
            <a:extLst>
              <a:ext uri="{FF2B5EF4-FFF2-40B4-BE49-F238E27FC236}">
                <a16:creationId xmlns:a16="http://schemas.microsoft.com/office/drawing/2014/main" id="{2B085D12-BD19-9A2D-DEB2-86F6F90999DE}"/>
              </a:ext>
            </a:extLst>
          </p:cNvPr>
          <p:cNvSpPr/>
          <p:nvPr/>
        </p:nvSpPr>
        <p:spPr>
          <a:xfrm>
            <a:off x="470314" y="3083086"/>
            <a:ext cx="266665" cy="798215"/>
          </a:xfrm>
          <a:prstGeom prst="rect">
            <a:avLst/>
          </a:prstGeom>
          <a:solidFill>
            <a:srgbClr val="4F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062F9459-B9A6-BAA9-0601-AABF4496C414}"/>
              </a:ext>
            </a:extLst>
          </p:cNvPr>
          <p:cNvSpPr/>
          <p:nvPr/>
        </p:nvSpPr>
        <p:spPr>
          <a:xfrm>
            <a:off x="366667" y="2964787"/>
            <a:ext cx="5045919" cy="1054800"/>
          </a:xfrm>
          <a:prstGeom prst="roundRect">
            <a:avLst>
              <a:gd name="adj" fmla="val 0"/>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85725"/>
            <a:r>
              <a:rPr kumimoji="1" lang="ja-JP" altLang="en-US" sz="2800" b="1" dirty="0">
                <a:solidFill>
                  <a:schemeClr val="tx1">
                    <a:lumMod val="75000"/>
                    <a:lumOff val="25000"/>
                  </a:schemeClr>
                </a:solidFill>
                <a:effectLst>
                  <a:outerShdw blurRad="50800" dist="38100" dir="2700000" algn="tl" rotWithShape="0">
                    <a:prstClr val="black">
                      <a:alpha val="40000"/>
                    </a:prstClr>
                  </a:outerShdw>
                </a:effectLst>
                <a:latin typeface="+mn-ea"/>
              </a:rPr>
              <a:t>　 </a:t>
            </a:r>
            <a:r>
              <a:rPr kumimoji="1" lang="ja-JP" altLang="en-US" sz="2800" b="1" dirty="0">
                <a:solidFill>
                  <a:srgbClr val="4F845B"/>
                </a:solidFill>
                <a:effectLst>
                  <a:outerShdw blurRad="50800" dist="38100" dir="2700000" algn="tl" rotWithShape="0">
                    <a:prstClr val="black">
                      <a:alpha val="40000"/>
                    </a:prstClr>
                  </a:outerShdw>
                </a:effectLst>
                <a:latin typeface="+mn-ea"/>
              </a:rPr>
              <a:t>一人ＫＹの進め方</a:t>
            </a:r>
          </a:p>
        </p:txBody>
      </p:sp>
      <p:sp>
        <p:nvSpPr>
          <p:cNvPr id="34" name="四角形: 角を丸くする 33">
            <a:extLst>
              <a:ext uri="{FF2B5EF4-FFF2-40B4-BE49-F238E27FC236}">
                <a16:creationId xmlns:a16="http://schemas.microsoft.com/office/drawing/2014/main" id="{6C345C73-D3AC-ABD8-432A-50FCB88161C8}"/>
              </a:ext>
            </a:extLst>
          </p:cNvPr>
          <p:cNvSpPr/>
          <p:nvPr/>
        </p:nvSpPr>
        <p:spPr>
          <a:xfrm>
            <a:off x="470314" y="4212147"/>
            <a:ext cx="3346943" cy="1345341"/>
          </a:xfrm>
          <a:prstGeom prst="roundRect">
            <a:avLst>
              <a:gd name="adj" fmla="val 14202"/>
            </a:avLst>
          </a:prstGeom>
          <a:solidFill>
            <a:schemeClr val="bg1">
              <a:lumMod val="95000"/>
            </a:schemeClr>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marL="85725" algn="ctr"/>
            <a:r>
              <a:rPr kumimoji="1" lang="ja-JP" altLang="en-US" sz="3200" b="1" dirty="0">
                <a:solidFill>
                  <a:srgbClr val="FF603B"/>
                </a:solidFill>
                <a:effectLst>
                  <a:outerShdw blurRad="50800" dist="38100" dir="2700000" algn="tl" rotWithShape="0">
                    <a:prstClr val="black">
                      <a:alpha val="40000"/>
                    </a:prstClr>
                  </a:outerShdw>
                </a:effectLst>
                <a:latin typeface="+mn-ea"/>
              </a:rPr>
              <a:t>一人ＫＹの理解</a:t>
            </a:r>
          </a:p>
        </p:txBody>
      </p:sp>
      <p:grpSp>
        <p:nvGrpSpPr>
          <p:cNvPr id="36" name="グループ化 35">
            <a:extLst>
              <a:ext uri="{FF2B5EF4-FFF2-40B4-BE49-F238E27FC236}">
                <a16:creationId xmlns:a16="http://schemas.microsoft.com/office/drawing/2014/main" id="{A07E4458-7C39-3413-B69D-E562A4562FAE}"/>
              </a:ext>
            </a:extLst>
          </p:cNvPr>
          <p:cNvGrpSpPr/>
          <p:nvPr/>
        </p:nvGrpSpPr>
        <p:grpSpPr>
          <a:xfrm>
            <a:off x="19049" y="6256041"/>
            <a:ext cx="3097201" cy="582873"/>
            <a:chOff x="19049" y="6256041"/>
            <a:chExt cx="3097201" cy="582873"/>
          </a:xfrm>
        </p:grpSpPr>
        <p:sp>
          <p:nvSpPr>
            <p:cNvPr id="37" name="テキスト ボックス 36">
              <a:extLst>
                <a:ext uri="{FF2B5EF4-FFF2-40B4-BE49-F238E27FC236}">
                  <a16:creationId xmlns:a16="http://schemas.microsoft.com/office/drawing/2014/main" id="{C3411029-6B71-C550-BA64-F4676026C631}"/>
                </a:ext>
              </a:extLst>
            </p:cNvPr>
            <p:cNvSpPr txBox="1"/>
            <p:nvPr/>
          </p:nvSpPr>
          <p:spPr>
            <a:xfrm>
              <a:off x="258750" y="6531137"/>
              <a:ext cx="2857500" cy="307777"/>
            </a:xfrm>
            <a:prstGeom prst="rect">
              <a:avLst/>
            </a:prstGeom>
            <a:noFill/>
          </p:spPr>
          <p:txBody>
            <a:bodyPr wrap="square" rtlCol="0">
              <a:spAutoFit/>
            </a:bodyPr>
            <a:lstStyle/>
            <a:p>
              <a:pPr algn="dist"/>
              <a:r>
                <a:rPr kumimoji="1" lang="ja-JP" altLang="en-US" sz="1200" b="1" kern="0" spc="-150" dirty="0">
                  <a:ln w="9525">
                    <a:solidFill>
                      <a:schemeClr val="bg1"/>
                    </a:solidFill>
                  </a:ln>
                  <a:solidFill>
                    <a:srgbClr val="4F845B"/>
                  </a:solidFill>
                  <a:latin typeface="HGP創英角ｺﾞｼｯｸUB" panose="020B0900000000000000" pitchFamily="50" charset="-128"/>
                  <a:ea typeface="HGP創英角ｺﾞｼｯｸUB" panose="020B0900000000000000" pitchFamily="50" charset="-128"/>
                </a:rPr>
                <a:t>令 和 ５ 年 度　</a:t>
              </a:r>
              <a:r>
                <a:rPr kumimoji="1" lang="ja-JP" altLang="en-US" sz="1400" b="1" kern="0" dirty="0">
                  <a:ln w="9525">
                    <a:solidFill>
                      <a:schemeClr val="bg1"/>
                    </a:solidFill>
                  </a:ln>
                  <a:solidFill>
                    <a:srgbClr val="4F845B"/>
                  </a:solidFill>
                  <a:effectLst/>
                  <a:latin typeface="HGP創英角ｺﾞｼｯｸUB" panose="020B0900000000000000" pitchFamily="50" charset="-128"/>
                  <a:ea typeface="HGP創英角ｺﾞｼｯｸUB" panose="020B0900000000000000" pitchFamily="50" charset="-128"/>
                </a:rPr>
                <a:t>一人ＫＹ推進運動 埼玉</a:t>
              </a:r>
            </a:p>
          </p:txBody>
        </p:sp>
        <p:pic>
          <p:nvPicPr>
            <p:cNvPr id="38" name="図 37">
              <a:extLst>
                <a:ext uri="{FF2B5EF4-FFF2-40B4-BE49-F238E27FC236}">
                  <a16:creationId xmlns:a16="http://schemas.microsoft.com/office/drawing/2014/main" id="{4E583966-0FB9-445A-0758-31E11BE4AA71}"/>
                </a:ext>
              </a:extLst>
            </p:cNvPr>
            <p:cNvPicPr>
              <a:picLocks noChangeAspect="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19049" y="6256041"/>
              <a:ext cx="338761" cy="559377"/>
            </a:xfrm>
            <a:prstGeom prst="rect">
              <a:avLst/>
            </a:prstGeom>
          </p:spPr>
        </p:pic>
      </p:grpSp>
      <p:sp>
        <p:nvSpPr>
          <p:cNvPr id="2" name="四角形: 角を丸くする 1">
            <a:extLst>
              <a:ext uri="{FF2B5EF4-FFF2-40B4-BE49-F238E27FC236}">
                <a16:creationId xmlns:a16="http://schemas.microsoft.com/office/drawing/2014/main" id="{D7BBF3C3-3F8D-9CD4-AC75-B0B66AA698C0}"/>
              </a:ext>
            </a:extLst>
          </p:cNvPr>
          <p:cNvSpPr/>
          <p:nvPr/>
        </p:nvSpPr>
        <p:spPr>
          <a:xfrm>
            <a:off x="276707" y="205853"/>
            <a:ext cx="8229117" cy="690913"/>
          </a:xfrm>
          <a:prstGeom prst="roundRect">
            <a:avLst>
              <a:gd name="adj" fmla="val 11573"/>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609585">
              <a:defRPr/>
            </a:pPr>
            <a:r>
              <a:rPr kumimoji="1" lang="ja-JP" altLang="en-US" sz="3200" b="1" dirty="0">
                <a:solidFill>
                  <a:prstClr val="black"/>
                </a:solidFill>
                <a:latin typeface="Calibri" panose="020F0502020204030204"/>
                <a:ea typeface="游ゴシック" panose="020B0400000000000000" pitchFamily="50" charset="-128"/>
              </a:rPr>
              <a:t>一人ＫＹ活動について</a:t>
            </a:r>
          </a:p>
        </p:txBody>
      </p:sp>
    </p:spTree>
    <p:extLst>
      <p:ext uri="{BB962C8B-B14F-4D97-AF65-F5344CB8AC3E}">
        <p14:creationId xmlns:p14="http://schemas.microsoft.com/office/powerpoint/2010/main" val="25734642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12912</TotalTime>
  <Words>2319</Words>
  <Application>Microsoft Office PowerPoint</Application>
  <PresentationFormat>画面に合わせる (4:3)</PresentationFormat>
  <Paragraphs>302</Paragraphs>
  <Slides>21</Slides>
  <Notes>21</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21</vt:i4>
      </vt:variant>
    </vt:vector>
  </HeadingPairs>
  <TitlesOfParts>
    <vt:vector size="35" baseType="lpstr">
      <vt:lpstr>BIZ UDPゴシック</vt:lpstr>
      <vt:lpstr>BIZ UDゴシック</vt:lpstr>
      <vt:lpstr>HGP創英角ｺﾞｼｯｸUB</vt:lpstr>
      <vt:lpstr>HG丸ｺﾞｼｯｸM-PRO</vt:lpstr>
      <vt:lpstr>ＭＳ ゴシック</vt:lpstr>
      <vt:lpstr>メイリオ</vt:lpstr>
      <vt:lpstr>游ゴシック</vt:lpstr>
      <vt:lpstr>游ゴシック Light</vt:lpstr>
      <vt:lpstr>游ゴシック Medium</vt:lpstr>
      <vt:lpstr>Arial</vt:lpstr>
      <vt:lpstr>Calibri</vt:lpstr>
      <vt:lpstr>Calibri Light</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KS-01</dc:creator>
  <cp:lastModifiedBy>大野 友裕</cp:lastModifiedBy>
  <cp:revision>497</cp:revision>
  <cp:lastPrinted>2023-03-28T03:59:57Z</cp:lastPrinted>
  <dcterms:created xsi:type="dcterms:W3CDTF">2020-02-18T03:02:22Z</dcterms:created>
  <dcterms:modified xsi:type="dcterms:W3CDTF">2023-04-11T02:18:56Z</dcterms:modified>
</cp:coreProperties>
</file>